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3"/>
  </p:notesMasterIdLst>
  <p:sldIdLst>
    <p:sldId id="256" r:id="rId4"/>
    <p:sldId id="290" r:id="rId5"/>
    <p:sldId id="291" r:id="rId6"/>
    <p:sldId id="305" r:id="rId7"/>
    <p:sldId id="293" r:id="rId8"/>
    <p:sldId id="294" r:id="rId9"/>
    <p:sldId id="295" r:id="rId10"/>
    <p:sldId id="288" r:id="rId11"/>
    <p:sldId id="257" r:id="rId12"/>
    <p:sldId id="258" r:id="rId13"/>
    <p:sldId id="259" r:id="rId14"/>
    <p:sldId id="262" r:id="rId15"/>
    <p:sldId id="263" r:id="rId16"/>
    <p:sldId id="272" r:id="rId17"/>
    <p:sldId id="289" r:id="rId18"/>
    <p:sldId id="271" r:id="rId19"/>
    <p:sldId id="299" r:id="rId20"/>
    <p:sldId id="266" r:id="rId21"/>
    <p:sldId id="275" r:id="rId22"/>
    <p:sldId id="265" r:id="rId23"/>
    <p:sldId id="267" r:id="rId24"/>
    <p:sldId id="276" r:id="rId25"/>
    <p:sldId id="300" r:id="rId26"/>
    <p:sldId id="296" r:id="rId27"/>
    <p:sldId id="277" r:id="rId28"/>
    <p:sldId id="278" r:id="rId29"/>
    <p:sldId id="304" r:id="rId30"/>
    <p:sldId id="270" r:id="rId31"/>
    <p:sldId id="280" r:id="rId32"/>
    <p:sldId id="281" r:id="rId33"/>
    <p:sldId id="279" r:id="rId34"/>
    <p:sldId id="301" r:id="rId35"/>
    <p:sldId id="283" r:id="rId36"/>
    <p:sldId id="282" r:id="rId37"/>
    <p:sldId id="274" r:id="rId38"/>
    <p:sldId id="284" r:id="rId39"/>
    <p:sldId id="286" r:id="rId40"/>
    <p:sldId id="303" r:id="rId41"/>
    <p:sldId id="306" r:id="rId4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D30"/>
    <a:srgbClr val="87C5EF"/>
    <a:srgbClr val="8CD1FF"/>
    <a:srgbClr val="4BA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543"/>
  </p:normalViewPr>
  <p:slideViewPr>
    <p:cSldViewPr snapToGrid="0" snapToObjects="1">
      <p:cViewPr varScale="1">
        <p:scale>
          <a:sx n="174" d="100"/>
          <a:sy n="174" d="100"/>
        </p:scale>
        <p:origin x="1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68907DF-43D3-4B3F-BA50-2C2805F3535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27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6160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0480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5063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5351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4282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433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9666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6646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9645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57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567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6103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6546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831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9365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7890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5628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3523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7822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9534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863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6146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6831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6614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b="0" strike="noStrike" spc="-1">
                <a:latin typeface="Arial"/>
              </a:rPr>
              <a:t>Solutions…</a:t>
            </a:r>
          </a:p>
          <a:p>
            <a:r>
              <a:rPr lang="en-US" sz="2000" b="0" strike="noStrike" spc="-1">
                <a:latin typeface="Arial"/>
              </a:rPr>
              <a:t>Next huddle at XXX am/pm EST.</a:t>
            </a:r>
          </a:p>
          <a:p>
            <a:endParaRPr lang="en-US" sz="2000" b="0" strike="noStrike" spc="-1"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161CDE3-C523-48AF-A880-23A95979C601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20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354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50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54F5BE8-1437-46C5-8491-939F6B74BC17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9338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11995C1-6BA8-45C3-BC19-2A6DE127A542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33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28560" y="510840"/>
            <a:ext cx="7886520" cy="3508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28560" y="510840"/>
            <a:ext cx="7886520" cy="3508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28560" y="510840"/>
            <a:ext cx="7886520" cy="3508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0"/>
            <a:ext cx="1359720" cy="514332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738720" y="1017000"/>
            <a:ext cx="5252400" cy="6696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719360" y="1820880"/>
            <a:ext cx="4271760" cy="27334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33280" indent="-232920">
              <a:lnSpc>
                <a:spcPct val="100000"/>
              </a:lnSpc>
              <a:spcBef>
                <a:spcPts val="75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001D30"/>
                </a:solidFill>
                <a:latin typeface="Franklin Gothic Book"/>
              </a:rPr>
              <a:t>Item 1</a:t>
            </a:r>
          </a:p>
          <a:p>
            <a:pPr marL="233280" lvl="2" indent="-225000">
              <a:lnSpc>
                <a:spcPct val="90000"/>
              </a:lnSpc>
              <a:spcBef>
                <a:spcPts val="374"/>
              </a:spcBef>
              <a:buClr>
                <a:srgbClr val="146195"/>
              </a:buClr>
              <a:buSzPct val="80000"/>
              <a:buFont typeface="Arial"/>
              <a:buChar char="•"/>
            </a:pPr>
            <a:r>
              <a:rPr lang="en-US" sz="2000" b="1" strike="noStrike" spc="-1">
                <a:solidFill>
                  <a:srgbClr val="146195"/>
                </a:solidFill>
                <a:latin typeface="Franklin Gothic Demi"/>
              </a:rPr>
              <a:t>Section Highlight (tab once)</a:t>
            </a:r>
            <a:endParaRPr lang="en-US" sz="2000" b="0" strike="noStrike" spc="-1">
              <a:solidFill>
                <a:srgbClr val="001D30"/>
              </a:solidFill>
              <a:latin typeface="Franklin Gothic Book"/>
            </a:endParaRPr>
          </a:p>
          <a:p>
            <a:pPr marL="233280" lvl="1" indent="-232920">
              <a:lnSpc>
                <a:spcPct val="100000"/>
              </a:lnSpc>
              <a:spcBef>
                <a:spcPts val="374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001D30"/>
                </a:solidFill>
                <a:latin typeface="Franklin Gothic Book"/>
              </a:rPr>
              <a:t>Item 3</a:t>
            </a:r>
          </a:p>
          <a:p>
            <a:pPr marL="233280" lvl="1" indent="-232920">
              <a:lnSpc>
                <a:spcPct val="100000"/>
              </a:lnSpc>
              <a:spcBef>
                <a:spcPts val="374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001D30"/>
                </a:solidFill>
                <a:latin typeface="Franklin Gothic Book"/>
              </a:rPr>
              <a:t>Item 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Click to edit title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360" indent="-171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800" b="0" strike="noStrike" spc="-1">
                <a:solidFill>
                  <a:srgbClr val="001D30"/>
                </a:solidFill>
                <a:latin typeface="Franklin Gothic Book"/>
              </a:rPr>
              <a:t>Click to edit text</a:t>
            </a:r>
          </a:p>
          <a:p>
            <a:pPr marL="399960" lvl="1" indent="-1663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600" b="0" strike="noStrike" spc="-1">
                <a:solidFill>
                  <a:srgbClr val="001D30"/>
                </a:solidFill>
                <a:latin typeface="Franklin Gothic Book"/>
              </a:rPr>
              <a:t>Second level</a:t>
            </a:r>
          </a:p>
          <a:p>
            <a:pPr marL="692280" lvl="2" indent="-158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400" b="0" strike="noStrike" spc="-1">
                <a:solidFill>
                  <a:srgbClr val="001D30"/>
                </a:solidFill>
                <a:latin typeface="Franklin Gothic Book"/>
              </a:rPr>
              <a:t>Third level</a:t>
            </a:r>
          </a:p>
          <a:p>
            <a:pPr marL="976320" lvl="3" indent="-174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200" b="0" strike="noStrike" spc="-1">
                <a:solidFill>
                  <a:srgbClr val="001D30"/>
                </a:solidFill>
                <a:latin typeface="Franklin Gothic Book"/>
              </a:rPr>
              <a:t>Fourth level</a:t>
            </a:r>
          </a:p>
          <a:p>
            <a:pPr marL="1260360" lvl="4" indent="-158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200" b="0" strike="noStrike" spc="-1">
                <a:solidFill>
                  <a:srgbClr val="001D30"/>
                </a:solidFill>
                <a:latin typeface="Franklin Gothic Book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8560" y="510840"/>
            <a:ext cx="7886520" cy="7567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Click to edit title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1800" b="0" strike="noStrike" spc="-1">
                <a:solidFill>
                  <a:srgbClr val="001D30"/>
                </a:solidFill>
                <a:latin typeface="Franklin Gothic Book"/>
              </a:rPr>
              <a:t>Click to add text without bullet points. </a:t>
            </a:r>
          </a:p>
          <a:p>
            <a:pPr marL="7920">
              <a:lnSpc>
                <a:spcPct val="100000"/>
              </a:lnSpc>
              <a:spcBef>
                <a:spcPts val="799"/>
              </a:spcBef>
            </a:pPr>
            <a:r>
              <a:rPr lang="en-US" sz="1800" b="0" strike="noStrike" spc="-1">
                <a:solidFill>
                  <a:srgbClr val="146195"/>
                </a:solidFill>
                <a:latin typeface="Franklin Gothic Medium"/>
              </a:rPr>
              <a:t>Header (tab once)</a:t>
            </a:r>
            <a:endParaRPr lang="en-US" sz="1800" b="0" strike="noStrike" spc="-1">
              <a:solidFill>
                <a:srgbClr val="001D30"/>
              </a:solidFill>
              <a:latin typeface="Franklin Gothic Book"/>
            </a:endParaRPr>
          </a:p>
          <a:p>
            <a:pPr marL="7920">
              <a:lnSpc>
                <a:spcPct val="90000"/>
              </a:lnSpc>
              <a:spcBef>
                <a:spcPts val="374"/>
              </a:spcBef>
            </a:pPr>
            <a:r>
              <a:rPr lang="en-US" sz="1200" b="0" strike="noStrike" spc="-1">
                <a:solidFill>
                  <a:srgbClr val="879098"/>
                </a:solidFill>
                <a:latin typeface="Franklin Gothic Book"/>
              </a:rPr>
              <a:t>Footer (tab three times)</a:t>
            </a:r>
            <a:endParaRPr lang="en-US" sz="1200" b="0" strike="noStrike" spc="-1">
              <a:solidFill>
                <a:srgbClr val="001D30"/>
              </a:solidFill>
              <a:latin typeface="Franklin Gothic Book"/>
            </a:endParaRPr>
          </a:p>
          <a:p>
            <a:pPr marL="7920">
              <a:lnSpc>
                <a:spcPct val="100000"/>
              </a:lnSpc>
              <a:spcBef>
                <a:spcPts val="799"/>
              </a:spcBef>
            </a:pPr>
            <a:endParaRPr lang="en-US" sz="1200" b="0" strike="noStrike" spc="-1">
              <a:solidFill>
                <a:srgbClr val="001D30"/>
              </a:solidFill>
              <a:latin typeface="Franklin Gothic Boo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38720" y="1017000"/>
            <a:ext cx="6581880" cy="6696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3600" b="0" strike="noStrike" spc="-1">
                <a:solidFill>
                  <a:srgbClr val="001D30"/>
                </a:solidFill>
                <a:latin typeface="Franklin Gothic Heavy"/>
              </a:rPr>
              <a:t>NOAA-HPC </a:t>
            </a:r>
            <a:br/>
            <a:r>
              <a:rPr lang="en-US" sz="3600" b="0" strike="noStrike" spc="-1">
                <a:solidFill>
                  <a:srgbClr val="001D30"/>
                </a:solidFill>
                <a:latin typeface="Franklin Gothic Heavy"/>
              </a:rPr>
              <a:t>GT4Py Workshop</a:t>
            </a:r>
            <a:br/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71280" y="4001040"/>
            <a:ext cx="1735200" cy="941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7560">
              <a:lnSpc>
                <a:spcPct val="90000"/>
              </a:lnSpc>
              <a:spcBef>
                <a:spcPts val="374"/>
              </a:spcBef>
            </a:pPr>
            <a:r>
              <a:rPr lang="en-US" sz="1600" b="1" strike="noStrike" spc="-1">
                <a:solidFill>
                  <a:srgbClr val="146195"/>
                </a:solidFill>
                <a:latin typeface="Franklin Gothic Demi"/>
              </a:rPr>
              <a:t>Content:</a:t>
            </a:r>
            <a:endParaRPr lang="en-US" sz="1600" b="0" strike="noStrike" spc="-1">
              <a:latin typeface="Arial"/>
            </a:endParaRPr>
          </a:p>
          <a:p>
            <a:pPr marL="7560">
              <a:lnSpc>
                <a:spcPct val="90000"/>
              </a:lnSpc>
              <a:spcBef>
                <a:spcPts val="374"/>
              </a:spcBef>
            </a:pPr>
            <a:endParaRPr lang="en-US" sz="1600" b="0" strike="noStrike" spc="-1">
              <a:latin typeface="Arial"/>
            </a:endParaRPr>
          </a:p>
          <a:p>
            <a:pPr marL="7560">
              <a:lnSpc>
                <a:spcPct val="90000"/>
              </a:lnSpc>
              <a:spcBef>
                <a:spcPts val="374"/>
              </a:spcBef>
            </a:pPr>
            <a:r>
              <a:rPr lang="en-US" sz="1600" b="1" strike="noStrike" spc="-1">
                <a:solidFill>
                  <a:srgbClr val="146195"/>
                </a:solidFill>
                <a:latin typeface="Franklin Gothic Demi"/>
              </a:rPr>
              <a:t>Presenter:</a:t>
            </a:r>
            <a:endParaRPr lang="en-US" sz="1600" b="0" strike="noStrike" spc="-1">
              <a:latin typeface="Arial"/>
            </a:endParaRPr>
          </a:p>
          <a:p>
            <a:pPr marL="7560">
              <a:lnSpc>
                <a:spcPct val="90000"/>
              </a:lnSpc>
              <a:spcBef>
                <a:spcPts val="374"/>
              </a:spcBef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spcAft>
                <a:spcPts val="601"/>
              </a:spcAft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345320" y="3999240"/>
            <a:ext cx="5018400" cy="98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51"/>
              </a:spcBef>
            </a:pPr>
            <a:r>
              <a:rPr lang="en-US" sz="1600" b="0" strike="noStrike" spc="-1" dirty="0">
                <a:solidFill>
                  <a:srgbClr val="001D30"/>
                </a:solidFill>
                <a:latin typeface="Franklin Gothic Book"/>
              </a:rPr>
              <a:t>Infrastructure and Halo Updates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1345320" y="4493880"/>
            <a:ext cx="5018400" cy="39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51"/>
              </a:spcBef>
            </a:pPr>
            <a:r>
              <a:rPr lang="en-US" sz="1600" b="0" strike="noStrike" spc="-1" dirty="0">
                <a:solidFill>
                  <a:srgbClr val="001D30"/>
                </a:solidFill>
                <a:latin typeface="Franklin Gothic Book"/>
              </a:rPr>
              <a:t>Jeremy McGibbon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64" name="Picture 12"/>
          <p:cNvPicPr/>
          <p:nvPr/>
        </p:nvPicPr>
        <p:blipFill>
          <a:blip r:embed="rId2"/>
          <a:stretch/>
        </p:blipFill>
        <p:spPr>
          <a:xfrm>
            <a:off x="8010000" y="106920"/>
            <a:ext cx="822960" cy="736560"/>
          </a:xfrm>
          <a:prstGeom prst="rect">
            <a:avLst/>
          </a:prstGeom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2FE9611-F1DE-F64F-B204-B9D14EE51752}"/>
              </a:ext>
            </a:extLst>
          </p:cNvPr>
          <p:cNvGrpSpPr/>
          <p:nvPr/>
        </p:nvGrpSpPr>
        <p:grpSpPr>
          <a:xfrm>
            <a:off x="7160911" y="1550736"/>
            <a:ext cx="1433729" cy="1433729"/>
            <a:chOff x="5654842" y="1314771"/>
            <a:chExt cx="956652" cy="9566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E11325-1C70-D642-961F-A762C298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42" y="1314771"/>
              <a:ext cx="956652" cy="956652"/>
            </a:xfrm>
            <a:prstGeom prst="rect">
              <a:avLst/>
            </a:prstGeom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4DC59E-82E2-5741-A449-98C677466E9E}"/>
                </a:ext>
              </a:extLst>
            </p:cNvPr>
            <p:cNvSpPr/>
            <p:nvPr/>
          </p:nvSpPr>
          <p:spPr>
            <a:xfrm>
              <a:off x="5741047" y="1397216"/>
              <a:ext cx="498220" cy="507879"/>
            </a:xfrm>
            <a:custGeom>
              <a:avLst/>
              <a:gdLst>
                <a:gd name="connsiteX0" fmla="*/ 1655545 w 1665170"/>
                <a:gd name="connsiteY0" fmla="*/ 1655545 h 1665170"/>
                <a:gd name="connsiteX1" fmla="*/ 1665170 w 1665170"/>
                <a:gd name="connsiteY1" fmla="*/ 1280160 h 1665170"/>
                <a:gd name="connsiteX2" fmla="*/ 1660358 w 1665170"/>
                <a:gd name="connsiteY2" fmla="*/ 909587 h 1665170"/>
                <a:gd name="connsiteX3" fmla="*/ 1631482 w 1665170"/>
                <a:gd name="connsiteY3" fmla="*/ 582328 h 1665170"/>
                <a:gd name="connsiteX4" fmla="*/ 1592981 w 1665170"/>
                <a:gd name="connsiteY4" fmla="*/ 346509 h 1665170"/>
                <a:gd name="connsiteX5" fmla="*/ 1559292 w 1665170"/>
                <a:gd name="connsiteY5" fmla="*/ 163629 h 1665170"/>
                <a:gd name="connsiteX6" fmla="*/ 1597794 w 1665170"/>
                <a:gd name="connsiteY6" fmla="*/ 28876 h 1665170"/>
                <a:gd name="connsiteX7" fmla="*/ 1275347 w 1665170"/>
                <a:gd name="connsiteY7" fmla="*/ 0 h 1665170"/>
                <a:gd name="connsiteX8" fmla="*/ 957714 w 1665170"/>
                <a:gd name="connsiteY8" fmla="*/ 19250 h 1665170"/>
                <a:gd name="connsiteX9" fmla="*/ 688206 w 1665170"/>
                <a:gd name="connsiteY9" fmla="*/ 91440 h 1665170"/>
                <a:gd name="connsiteX10" fmla="*/ 452387 w 1665170"/>
                <a:gd name="connsiteY10" fmla="*/ 187693 h 1665170"/>
                <a:gd name="connsiteX11" fmla="*/ 288758 w 1665170"/>
                <a:gd name="connsiteY11" fmla="*/ 279133 h 1665170"/>
                <a:gd name="connsiteX12" fmla="*/ 178067 w 1665170"/>
                <a:gd name="connsiteY12" fmla="*/ 457200 h 1665170"/>
                <a:gd name="connsiteX13" fmla="*/ 96252 w 1665170"/>
                <a:gd name="connsiteY13" fmla="*/ 683394 h 1665170"/>
                <a:gd name="connsiteX14" fmla="*/ 24063 w 1665170"/>
                <a:gd name="connsiteY14" fmla="*/ 972151 h 1665170"/>
                <a:gd name="connsiteX15" fmla="*/ 0 w 1665170"/>
                <a:gd name="connsiteY15" fmla="*/ 1289785 h 1665170"/>
                <a:gd name="connsiteX16" fmla="*/ 28876 w 1665170"/>
                <a:gd name="connsiteY16" fmla="*/ 1602606 h 1665170"/>
                <a:gd name="connsiteX17" fmla="*/ 158817 w 1665170"/>
                <a:gd name="connsiteY17" fmla="*/ 1554480 h 1665170"/>
                <a:gd name="connsiteX18" fmla="*/ 341697 w 1665170"/>
                <a:gd name="connsiteY18" fmla="*/ 1592981 h 1665170"/>
                <a:gd name="connsiteX19" fmla="*/ 596766 w 1665170"/>
                <a:gd name="connsiteY19" fmla="*/ 1631482 h 1665170"/>
                <a:gd name="connsiteX20" fmla="*/ 899962 w 1665170"/>
                <a:gd name="connsiteY20" fmla="*/ 1655545 h 1665170"/>
                <a:gd name="connsiteX21" fmla="*/ 1280160 w 1665170"/>
                <a:gd name="connsiteY21" fmla="*/ 1665170 h 1665170"/>
                <a:gd name="connsiteX22" fmla="*/ 1655545 w 1665170"/>
                <a:gd name="connsiteY22" fmla="*/ 1655545 h 16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5170" h="1665170">
                  <a:moveTo>
                    <a:pt x="1655545" y="1655545"/>
                  </a:moveTo>
                  <a:lnTo>
                    <a:pt x="1665170" y="1280160"/>
                  </a:lnTo>
                  <a:lnTo>
                    <a:pt x="1660358" y="909587"/>
                  </a:lnTo>
                  <a:lnTo>
                    <a:pt x="1631482" y="582328"/>
                  </a:lnTo>
                  <a:lnTo>
                    <a:pt x="1592981" y="346509"/>
                  </a:lnTo>
                  <a:lnTo>
                    <a:pt x="1559292" y="163629"/>
                  </a:lnTo>
                  <a:lnTo>
                    <a:pt x="1597794" y="28876"/>
                  </a:lnTo>
                  <a:lnTo>
                    <a:pt x="1275347" y="0"/>
                  </a:lnTo>
                  <a:lnTo>
                    <a:pt x="957714" y="19250"/>
                  </a:lnTo>
                  <a:lnTo>
                    <a:pt x="688206" y="91440"/>
                  </a:lnTo>
                  <a:lnTo>
                    <a:pt x="452387" y="187693"/>
                  </a:lnTo>
                  <a:lnTo>
                    <a:pt x="288758" y="279133"/>
                  </a:lnTo>
                  <a:lnTo>
                    <a:pt x="178067" y="457200"/>
                  </a:lnTo>
                  <a:lnTo>
                    <a:pt x="96252" y="683394"/>
                  </a:lnTo>
                  <a:lnTo>
                    <a:pt x="24063" y="972151"/>
                  </a:lnTo>
                  <a:lnTo>
                    <a:pt x="0" y="1289785"/>
                  </a:lnTo>
                  <a:lnTo>
                    <a:pt x="28876" y="1602606"/>
                  </a:lnTo>
                  <a:lnTo>
                    <a:pt x="158817" y="1554480"/>
                  </a:lnTo>
                  <a:lnTo>
                    <a:pt x="341697" y="1592981"/>
                  </a:lnTo>
                  <a:lnTo>
                    <a:pt x="596766" y="1631482"/>
                  </a:lnTo>
                  <a:lnTo>
                    <a:pt x="899962" y="1655545"/>
                  </a:lnTo>
                  <a:lnTo>
                    <a:pt x="1280160" y="1665170"/>
                  </a:lnTo>
                  <a:lnTo>
                    <a:pt x="1655545" y="165554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EAB3401-9021-8641-9F37-A7BE25424D38}"/>
                </a:ext>
              </a:extLst>
            </p:cNvPr>
            <p:cNvSpPr/>
            <p:nvPr/>
          </p:nvSpPr>
          <p:spPr>
            <a:xfrm rot="5400000">
              <a:off x="6009974" y="1402048"/>
              <a:ext cx="507879" cy="498221"/>
            </a:xfrm>
            <a:custGeom>
              <a:avLst/>
              <a:gdLst>
                <a:gd name="connsiteX0" fmla="*/ 1655545 w 1665170"/>
                <a:gd name="connsiteY0" fmla="*/ 1655545 h 1665170"/>
                <a:gd name="connsiteX1" fmla="*/ 1665170 w 1665170"/>
                <a:gd name="connsiteY1" fmla="*/ 1280160 h 1665170"/>
                <a:gd name="connsiteX2" fmla="*/ 1660358 w 1665170"/>
                <a:gd name="connsiteY2" fmla="*/ 909587 h 1665170"/>
                <a:gd name="connsiteX3" fmla="*/ 1631482 w 1665170"/>
                <a:gd name="connsiteY3" fmla="*/ 582328 h 1665170"/>
                <a:gd name="connsiteX4" fmla="*/ 1592981 w 1665170"/>
                <a:gd name="connsiteY4" fmla="*/ 346509 h 1665170"/>
                <a:gd name="connsiteX5" fmla="*/ 1559292 w 1665170"/>
                <a:gd name="connsiteY5" fmla="*/ 163629 h 1665170"/>
                <a:gd name="connsiteX6" fmla="*/ 1597794 w 1665170"/>
                <a:gd name="connsiteY6" fmla="*/ 28876 h 1665170"/>
                <a:gd name="connsiteX7" fmla="*/ 1275347 w 1665170"/>
                <a:gd name="connsiteY7" fmla="*/ 0 h 1665170"/>
                <a:gd name="connsiteX8" fmla="*/ 957714 w 1665170"/>
                <a:gd name="connsiteY8" fmla="*/ 19250 h 1665170"/>
                <a:gd name="connsiteX9" fmla="*/ 688206 w 1665170"/>
                <a:gd name="connsiteY9" fmla="*/ 91440 h 1665170"/>
                <a:gd name="connsiteX10" fmla="*/ 452387 w 1665170"/>
                <a:gd name="connsiteY10" fmla="*/ 187693 h 1665170"/>
                <a:gd name="connsiteX11" fmla="*/ 288758 w 1665170"/>
                <a:gd name="connsiteY11" fmla="*/ 279133 h 1665170"/>
                <a:gd name="connsiteX12" fmla="*/ 178067 w 1665170"/>
                <a:gd name="connsiteY12" fmla="*/ 457200 h 1665170"/>
                <a:gd name="connsiteX13" fmla="*/ 96252 w 1665170"/>
                <a:gd name="connsiteY13" fmla="*/ 683394 h 1665170"/>
                <a:gd name="connsiteX14" fmla="*/ 24063 w 1665170"/>
                <a:gd name="connsiteY14" fmla="*/ 972151 h 1665170"/>
                <a:gd name="connsiteX15" fmla="*/ 0 w 1665170"/>
                <a:gd name="connsiteY15" fmla="*/ 1289785 h 1665170"/>
                <a:gd name="connsiteX16" fmla="*/ 28876 w 1665170"/>
                <a:gd name="connsiteY16" fmla="*/ 1602606 h 1665170"/>
                <a:gd name="connsiteX17" fmla="*/ 158817 w 1665170"/>
                <a:gd name="connsiteY17" fmla="*/ 1554480 h 1665170"/>
                <a:gd name="connsiteX18" fmla="*/ 341697 w 1665170"/>
                <a:gd name="connsiteY18" fmla="*/ 1592981 h 1665170"/>
                <a:gd name="connsiteX19" fmla="*/ 596766 w 1665170"/>
                <a:gd name="connsiteY19" fmla="*/ 1631482 h 1665170"/>
                <a:gd name="connsiteX20" fmla="*/ 899962 w 1665170"/>
                <a:gd name="connsiteY20" fmla="*/ 1655545 h 1665170"/>
                <a:gd name="connsiteX21" fmla="*/ 1280160 w 1665170"/>
                <a:gd name="connsiteY21" fmla="*/ 1665170 h 1665170"/>
                <a:gd name="connsiteX22" fmla="*/ 1655545 w 1665170"/>
                <a:gd name="connsiteY22" fmla="*/ 1655545 h 16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5170" h="1665170">
                  <a:moveTo>
                    <a:pt x="1655545" y="1655545"/>
                  </a:moveTo>
                  <a:lnTo>
                    <a:pt x="1665170" y="1280160"/>
                  </a:lnTo>
                  <a:lnTo>
                    <a:pt x="1660358" y="909587"/>
                  </a:lnTo>
                  <a:lnTo>
                    <a:pt x="1631482" y="582328"/>
                  </a:lnTo>
                  <a:lnTo>
                    <a:pt x="1592981" y="346509"/>
                  </a:lnTo>
                  <a:lnTo>
                    <a:pt x="1559292" y="163629"/>
                  </a:lnTo>
                  <a:lnTo>
                    <a:pt x="1597794" y="28876"/>
                  </a:lnTo>
                  <a:lnTo>
                    <a:pt x="1275347" y="0"/>
                  </a:lnTo>
                  <a:lnTo>
                    <a:pt x="957714" y="19250"/>
                  </a:lnTo>
                  <a:lnTo>
                    <a:pt x="688206" y="91440"/>
                  </a:lnTo>
                  <a:lnTo>
                    <a:pt x="452387" y="187693"/>
                  </a:lnTo>
                  <a:lnTo>
                    <a:pt x="288758" y="279133"/>
                  </a:lnTo>
                  <a:lnTo>
                    <a:pt x="178067" y="457200"/>
                  </a:lnTo>
                  <a:lnTo>
                    <a:pt x="96252" y="683394"/>
                  </a:lnTo>
                  <a:lnTo>
                    <a:pt x="24063" y="972151"/>
                  </a:lnTo>
                  <a:lnTo>
                    <a:pt x="0" y="1289785"/>
                  </a:lnTo>
                  <a:lnTo>
                    <a:pt x="28876" y="1602606"/>
                  </a:lnTo>
                  <a:lnTo>
                    <a:pt x="158817" y="1554480"/>
                  </a:lnTo>
                  <a:lnTo>
                    <a:pt x="341697" y="1592981"/>
                  </a:lnTo>
                  <a:lnTo>
                    <a:pt x="596766" y="1631482"/>
                  </a:lnTo>
                  <a:lnTo>
                    <a:pt x="899962" y="1655545"/>
                  </a:lnTo>
                  <a:lnTo>
                    <a:pt x="1280160" y="1665170"/>
                  </a:lnTo>
                  <a:lnTo>
                    <a:pt x="1655545" y="1655545"/>
                  </a:lnTo>
                  <a:close/>
                </a:path>
              </a:pathLst>
            </a:custGeom>
            <a:solidFill>
              <a:srgbClr val="001D3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7694514-BEC9-3F42-8D15-EB2AF3104A62}"/>
                </a:ext>
              </a:extLst>
            </p:cNvPr>
            <p:cNvSpPr/>
            <p:nvPr/>
          </p:nvSpPr>
          <p:spPr>
            <a:xfrm rot="10800000">
              <a:off x="6014803" y="1673495"/>
              <a:ext cx="498220" cy="507879"/>
            </a:xfrm>
            <a:custGeom>
              <a:avLst/>
              <a:gdLst>
                <a:gd name="connsiteX0" fmla="*/ 1655545 w 1665170"/>
                <a:gd name="connsiteY0" fmla="*/ 1655545 h 1665170"/>
                <a:gd name="connsiteX1" fmla="*/ 1665170 w 1665170"/>
                <a:gd name="connsiteY1" fmla="*/ 1280160 h 1665170"/>
                <a:gd name="connsiteX2" fmla="*/ 1660358 w 1665170"/>
                <a:gd name="connsiteY2" fmla="*/ 909587 h 1665170"/>
                <a:gd name="connsiteX3" fmla="*/ 1631482 w 1665170"/>
                <a:gd name="connsiteY3" fmla="*/ 582328 h 1665170"/>
                <a:gd name="connsiteX4" fmla="*/ 1592981 w 1665170"/>
                <a:gd name="connsiteY4" fmla="*/ 346509 h 1665170"/>
                <a:gd name="connsiteX5" fmla="*/ 1559292 w 1665170"/>
                <a:gd name="connsiteY5" fmla="*/ 163629 h 1665170"/>
                <a:gd name="connsiteX6" fmla="*/ 1597794 w 1665170"/>
                <a:gd name="connsiteY6" fmla="*/ 28876 h 1665170"/>
                <a:gd name="connsiteX7" fmla="*/ 1275347 w 1665170"/>
                <a:gd name="connsiteY7" fmla="*/ 0 h 1665170"/>
                <a:gd name="connsiteX8" fmla="*/ 957714 w 1665170"/>
                <a:gd name="connsiteY8" fmla="*/ 19250 h 1665170"/>
                <a:gd name="connsiteX9" fmla="*/ 688206 w 1665170"/>
                <a:gd name="connsiteY9" fmla="*/ 91440 h 1665170"/>
                <a:gd name="connsiteX10" fmla="*/ 452387 w 1665170"/>
                <a:gd name="connsiteY10" fmla="*/ 187693 h 1665170"/>
                <a:gd name="connsiteX11" fmla="*/ 288758 w 1665170"/>
                <a:gd name="connsiteY11" fmla="*/ 279133 h 1665170"/>
                <a:gd name="connsiteX12" fmla="*/ 178067 w 1665170"/>
                <a:gd name="connsiteY12" fmla="*/ 457200 h 1665170"/>
                <a:gd name="connsiteX13" fmla="*/ 96252 w 1665170"/>
                <a:gd name="connsiteY13" fmla="*/ 683394 h 1665170"/>
                <a:gd name="connsiteX14" fmla="*/ 24063 w 1665170"/>
                <a:gd name="connsiteY14" fmla="*/ 972151 h 1665170"/>
                <a:gd name="connsiteX15" fmla="*/ 0 w 1665170"/>
                <a:gd name="connsiteY15" fmla="*/ 1289785 h 1665170"/>
                <a:gd name="connsiteX16" fmla="*/ 28876 w 1665170"/>
                <a:gd name="connsiteY16" fmla="*/ 1602606 h 1665170"/>
                <a:gd name="connsiteX17" fmla="*/ 158817 w 1665170"/>
                <a:gd name="connsiteY17" fmla="*/ 1554480 h 1665170"/>
                <a:gd name="connsiteX18" fmla="*/ 341697 w 1665170"/>
                <a:gd name="connsiteY18" fmla="*/ 1592981 h 1665170"/>
                <a:gd name="connsiteX19" fmla="*/ 596766 w 1665170"/>
                <a:gd name="connsiteY19" fmla="*/ 1631482 h 1665170"/>
                <a:gd name="connsiteX20" fmla="*/ 899962 w 1665170"/>
                <a:gd name="connsiteY20" fmla="*/ 1655545 h 1665170"/>
                <a:gd name="connsiteX21" fmla="*/ 1280160 w 1665170"/>
                <a:gd name="connsiteY21" fmla="*/ 1665170 h 1665170"/>
                <a:gd name="connsiteX22" fmla="*/ 1655545 w 1665170"/>
                <a:gd name="connsiteY22" fmla="*/ 1655545 h 16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5170" h="1665170">
                  <a:moveTo>
                    <a:pt x="1655545" y="1655545"/>
                  </a:moveTo>
                  <a:lnTo>
                    <a:pt x="1665170" y="1280160"/>
                  </a:lnTo>
                  <a:lnTo>
                    <a:pt x="1660358" y="909587"/>
                  </a:lnTo>
                  <a:lnTo>
                    <a:pt x="1631482" y="582328"/>
                  </a:lnTo>
                  <a:lnTo>
                    <a:pt x="1592981" y="346509"/>
                  </a:lnTo>
                  <a:lnTo>
                    <a:pt x="1559292" y="163629"/>
                  </a:lnTo>
                  <a:lnTo>
                    <a:pt x="1597794" y="28876"/>
                  </a:lnTo>
                  <a:lnTo>
                    <a:pt x="1275347" y="0"/>
                  </a:lnTo>
                  <a:lnTo>
                    <a:pt x="957714" y="19250"/>
                  </a:lnTo>
                  <a:lnTo>
                    <a:pt x="688206" y="91440"/>
                  </a:lnTo>
                  <a:lnTo>
                    <a:pt x="452387" y="187693"/>
                  </a:lnTo>
                  <a:lnTo>
                    <a:pt x="288758" y="279133"/>
                  </a:lnTo>
                  <a:lnTo>
                    <a:pt x="178067" y="457200"/>
                  </a:lnTo>
                  <a:lnTo>
                    <a:pt x="96252" y="683394"/>
                  </a:lnTo>
                  <a:lnTo>
                    <a:pt x="24063" y="972151"/>
                  </a:lnTo>
                  <a:lnTo>
                    <a:pt x="0" y="1289785"/>
                  </a:lnTo>
                  <a:lnTo>
                    <a:pt x="28876" y="1602606"/>
                  </a:lnTo>
                  <a:lnTo>
                    <a:pt x="158817" y="1554480"/>
                  </a:lnTo>
                  <a:lnTo>
                    <a:pt x="341697" y="1592981"/>
                  </a:lnTo>
                  <a:lnTo>
                    <a:pt x="596766" y="1631482"/>
                  </a:lnTo>
                  <a:lnTo>
                    <a:pt x="899962" y="1655545"/>
                  </a:lnTo>
                  <a:lnTo>
                    <a:pt x="1280160" y="1665170"/>
                  </a:lnTo>
                  <a:lnTo>
                    <a:pt x="1655545" y="165554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66100CE-80EE-C44B-852C-8DFE6227E6E3}"/>
                </a:ext>
              </a:extLst>
            </p:cNvPr>
            <p:cNvSpPr/>
            <p:nvPr/>
          </p:nvSpPr>
          <p:spPr>
            <a:xfrm rot="16200000">
              <a:off x="5736218" y="1678322"/>
              <a:ext cx="507879" cy="498220"/>
            </a:xfrm>
            <a:custGeom>
              <a:avLst/>
              <a:gdLst>
                <a:gd name="connsiteX0" fmla="*/ 1655545 w 1665170"/>
                <a:gd name="connsiteY0" fmla="*/ 1655545 h 1665170"/>
                <a:gd name="connsiteX1" fmla="*/ 1665170 w 1665170"/>
                <a:gd name="connsiteY1" fmla="*/ 1280160 h 1665170"/>
                <a:gd name="connsiteX2" fmla="*/ 1660358 w 1665170"/>
                <a:gd name="connsiteY2" fmla="*/ 909587 h 1665170"/>
                <a:gd name="connsiteX3" fmla="*/ 1631482 w 1665170"/>
                <a:gd name="connsiteY3" fmla="*/ 582328 h 1665170"/>
                <a:gd name="connsiteX4" fmla="*/ 1592981 w 1665170"/>
                <a:gd name="connsiteY4" fmla="*/ 346509 h 1665170"/>
                <a:gd name="connsiteX5" fmla="*/ 1559292 w 1665170"/>
                <a:gd name="connsiteY5" fmla="*/ 163629 h 1665170"/>
                <a:gd name="connsiteX6" fmla="*/ 1597794 w 1665170"/>
                <a:gd name="connsiteY6" fmla="*/ 28876 h 1665170"/>
                <a:gd name="connsiteX7" fmla="*/ 1275347 w 1665170"/>
                <a:gd name="connsiteY7" fmla="*/ 0 h 1665170"/>
                <a:gd name="connsiteX8" fmla="*/ 957714 w 1665170"/>
                <a:gd name="connsiteY8" fmla="*/ 19250 h 1665170"/>
                <a:gd name="connsiteX9" fmla="*/ 688206 w 1665170"/>
                <a:gd name="connsiteY9" fmla="*/ 91440 h 1665170"/>
                <a:gd name="connsiteX10" fmla="*/ 452387 w 1665170"/>
                <a:gd name="connsiteY10" fmla="*/ 187693 h 1665170"/>
                <a:gd name="connsiteX11" fmla="*/ 288758 w 1665170"/>
                <a:gd name="connsiteY11" fmla="*/ 279133 h 1665170"/>
                <a:gd name="connsiteX12" fmla="*/ 178067 w 1665170"/>
                <a:gd name="connsiteY12" fmla="*/ 457200 h 1665170"/>
                <a:gd name="connsiteX13" fmla="*/ 96252 w 1665170"/>
                <a:gd name="connsiteY13" fmla="*/ 683394 h 1665170"/>
                <a:gd name="connsiteX14" fmla="*/ 24063 w 1665170"/>
                <a:gd name="connsiteY14" fmla="*/ 972151 h 1665170"/>
                <a:gd name="connsiteX15" fmla="*/ 0 w 1665170"/>
                <a:gd name="connsiteY15" fmla="*/ 1289785 h 1665170"/>
                <a:gd name="connsiteX16" fmla="*/ 28876 w 1665170"/>
                <a:gd name="connsiteY16" fmla="*/ 1602606 h 1665170"/>
                <a:gd name="connsiteX17" fmla="*/ 158817 w 1665170"/>
                <a:gd name="connsiteY17" fmla="*/ 1554480 h 1665170"/>
                <a:gd name="connsiteX18" fmla="*/ 341697 w 1665170"/>
                <a:gd name="connsiteY18" fmla="*/ 1592981 h 1665170"/>
                <a:gd name="connsiteX19" fmla="*/ 596766 w 1665170"/>
                <a:gd name="connsiteY19" fmla="*/ 1631482 h 1665170"/>
                <a:gd name="connsiteX20" fmla="*/ 899962 w 1665170"/>
                <a:gd name="connsiteY20" fmla="*/ 1655545 h 1665170"/>
                <a:gd name="connsiteX21" fmla="*/ 1280160 w 1665170"/>
                <a:gd name="connsiteY21" fmla="*/ 1665170 h 1665170"/>
                <a:gd name="connsiteX22" fmla="*/ 1655545 w 1665170"/>
                <a:gd name="connsiteY22" fmla="*/ 1655545 h 16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5170" h="1665170">
                  <a:moveTo>
                    <a:pt x="1655545" y="1655545"/>
                  </a:moveTo>
                  <a:lnTo>
                    <a:pt x="1665170" y="1280160"/>
                  </a:lnTo>
                  <a:lnTo>
                    <a:pt x="1660358" y="909587"/>
                  </a:lnTo>
                  <a:lnTo>
                    <a:pt x="1631482" y="582328"/>
                  </a:lnTo>
                  <a:lnTo>
                    <a:pt x="1592981" y="346509"/>
                  </a:lnTo>
                  <a:lnTo>
                    <a:pt x="1559292" y="163629"/>
                  </a:lnTo>
                  <a:lnTo>
                    <a:pt x="1597794" y="28876"/>
                  </a:lnTo>
                  <a:lnTo>
                    <a:pt x="1275347" y="0"/>
                  </a:lnTo>
                  <a:lnTo>
                    <a:pt x="957714" y="19250"/>
                  </a:lnTo>
                  <a:lnTo>
                    <a:pt x="688206" y="91440"/>
                  </a:lnTo>
                  <a:lnTo>
                    <a:pt x="452387" y="187693"/>
                  </a:lnTo>
                  <a:lnTo>
                    <a:pt x="288758" y="279133"/>
                  </a:lnTo>
                  <a:lnTo>
                    <a:pt x="178067" y="457200"/>
                  </a:lnTo>
                  <a:lnTo>
                    <a:pt x="96252" y="683394"/>
                  </a:lnTo>
                  <a:lnTo>
                    <a:pt x="24063" y="972151"/>
                  </a:lnTo>
                  <a:lnTo>
                    <a:pt x="0" y="1289785"/>
                  </a:lnTo>
                  <a:lnTo>
                    <a:pt x="28876" y="1602606"/>
                  </a:lnTo>
                  <a:lnTo>
                    <a:pt x="158817" y="1554480"/>
                  </a:lnTo>
                  <a:lnTo>
                    <a:pt x="341697" y="1592981"/>
                  </a:lnTo>
                  <a:lnTo>
                    <a:pt x="596766" y="1631482"/>
                  </a:lnTo>
                  <a:lnTo>
                    <a:pt x="899962" y="1655545"/>
                  </a:lnTo>
                  <a:lnTo>
                    <a:pt x="1280160" y="1665170"/>
                  </a:lnTo>
                  <a:lnTo>
                    <a:pt x="1655545" y="1655545"/>
                  </a:ln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3C7FA0-3149-AE4D-8305-67A3DB5B15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43" t="27733" r="20811" b="3467"/>
          <a:stretch/>
        </p:blipFill>
        <p:spPr>
          <a:xfrm>
            <a:off x="5287775" y="981641"/>
            <a:ext cx="1419972" cy="13209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FAAC012-1DF8-C84A-8FC8-DFDBA9512C89}"/>
              </a:ext>
            </a:extLst>
          </p:cNvPr>
          <p:cNvGrpSpPr/>
          <p:nvPr/>
        </p:nvGrpSpPr>
        <p:grpSpPr>
          <a:xfrm>
            <a:off x="5764814" y="3352169"/>
            <a:ext cx="1131403" cy="1088431"/>
            <a:chOff x="6133700" y="2677452"/>
            <a:chExt cx="1679607" cy="16411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8043A0-2455-F045-8AA4-3E3FF60B70E3}"/>
                </a:ext>
              </a:extLst>
            </p:cNvPr>
            <p:cNvSpPr/>
            <p:nvPr/>
          </p:nvSpPr>
          <p:spPr>
            <a:xfrm>
              <a:off x="6133700" y="2677452"/>
              <a:ext cx="1672388" cy="16411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45970E-4C00-FF4D-BACF-8BA921F92E49}"/>
                </a:ext>
              </a:extLst>
            </p:cNvPr>
            <p:cNvSpPr/>
            <p:nvPr/>
          </p:nvSpPr>
          <p:spPr>
            <a:xfrm>
              <a:off x="6422457" y="2937334"/>
              <a:ext cx="1076145" cy="110533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FC0992-80A6-394B-8CE1-8E9610ED3681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>
              <a:off x="6969894" y="2677452"/>
              <a:ext cx="1203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ED8BB06-131B-BA4C-A207-31ECBD9E1904}"/>
                </a:ext>
              </a:extLst>
            </p:cNvPr>
            <p:cNvCxnSpPr>
              <a:cxnSpLocks/>
            </p:cNvCxnSpPr>
            <p:nvPr/>
          </p:nvCxnSpPr>
          <p:spPr>
            <a:xfrm>
              <a:off x="6687153" y="2677452"/>
              <a:ext cx="0" cy="1641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693AED-66E6-C440-AC4B-904C0F48D706}"/>
                </a:ext>
              </a:extLst>
            </p:cNvPr>
            <p:cNvCxnSpPr>
              <a:cxnSpLocks/>
            </p:cNvCxnSpPr>
            <p:nvPr/>
          </p:nvCxnSpPr>
          <p:spPr>
            <a:xfrm>
              <a:off x="6422458" y="2677452"/>
              <a:ext cx="0" cy="1641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231AE0-511B-BD46-973D-4B0E93EA8F8B}"/>
                </a:ext>
              </a:extLst>
            </p:cNvPr>
            <p:cNvCxnSpPr>
              <a:cxnSpLocks/>
              <a:stCxn id="19" idx="1"/>
              <a:endCxn id="19" idx="3"/>
            </p:cNvCxnSpPr>
            <p:nvPr/>
          </p:nvCxnSpPr>
          <p:spPr>
            <a:xfrm>
              <a:off x="6133700" y="3498006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50993B9-B0D0-7342-9617-AD5C5D0CD011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19" y="3760033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F53FED-5825-0247-858F-25F1AA86850C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19" y="4042374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4D3477A-C439-404A-B682-92CB64226EA2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19" y="3198559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0BC9C7-1474-2D46-AA3F-6C0ECDA52394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19" y="2941885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FCD554B-40B8-E748-98F0-7A6C9262BF80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85" y="2677452"/>
              <a:ext cx="7270" cy="1641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611A49-688D-754A-867A-3F4346CF6F48}"/>
                </a:ext>
              </a:extLst>
            </p:cNvPr>
            <p:cNvCxnSpPr>
              <a:cxnSpLocks/>
            </p:cNvCxnSpPr>
            <p:nvPr/>
          </p:nvCxnSpPr>
          <p:spPr>
            <a:xfrm>
              <a:off x="7494472" y="2677452"/>
              <a:ext cx="7270" cy="1641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ABA108-6CDD-B241-B041-0A992F921FB4}"/>
                </a:ext>
              </a:extLst>
            </p:cNvPr>
            <p:cNvSpPr/>
            <p:nvPr/>
          </p:nvSpPr>
          <p:spPr>
            <a:xfrm>
              <a:off x="6135158" y="4045845"/>
              <a:ext cx="283579" cy="2686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091CF7-A391-274A-89ED-11B430BEA8D8}"/>
              </a:ext>
            </a:extLst>
          </p:cNvPr>
          <p:cNvCxnSpPr/>
          <p:nvPr/>
        </p:nvCxnSpPr>
        <p:spPr>
          <a:xfrm flipH="1">
            <a:off x="7036993" y="2901499"/>
            <a:ext cx="283945" cy="33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stomShape 3">
            <a:extLst>
              <a:ext uri="{FF2B5EF4-FFF2-40B4-BE49-F238E27FC236}">
                <a16:creationId xmlns:a16="http://schemas.microsoft.com/office/drawing/2014/main" id="{3A920F3E-D69A-8A4E-B67C-A54DE4A7BB04}"/>
              </a:ext>
            </a:extLst>
          </p:cNvPr>
          <p:cNvSpPr/>
          <p:nvPr/>
        </p:nvSpPr>
        <p:spPr>
          <a:xfrm>
            <a:off x="1345320" y="2333117"/>
            <a:ext cx="5018400" cy="98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51"/>
              </a:spcBef>
            </a:pPr>
            <a:r>
              <a:rPr lang="en-US" sz="1600" b="0" strike="noStrike" spc="-1" dirty="0">
                <a:solidFill>
                  <a:srgbClr val="001D30"/>
                </a:solidFill>
                <a:latin typeface="Franklin Gothic Book"/>
              </a:rPr>
              <a:t>Start time: 1:30 EST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1267920"/>
            <a:ext cx="9143640" cy="387504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TextShape 2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001D30"/>
                </a:solidFill>
                <a:latin typeface="Franklin Gothic Demi"/>
              </a:rPr>
              <a:t>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1104793" y="1749992"/>
            <a:ext cx="6610320" cy="241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Learning Goal*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: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How is data partitioned between processes on the FV3 cubed sphere?</a:t>
            </a:r>
          </a:p>
          <a:p>
            <a:pPr marL="800100" lvl="1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How much of the globe is on one process?</a:t>
            </a:r>
          </a:p>
          <a:p>
            <a:pPr>
              <a:spcBef>
                <a:spcPts val="300"/>
              </a:spcBef>
              <a:spcAft>
                <a:spcPts val="601"/>
              </a:spcAft>
            </a:pPr>
            <a:br>
              <a:rPr lang="en-US" sz="2000" spc="-1" dirty="0">
                <a:solidFill>
                  <a:srgbClr val="001D30"/>
                </a:solidFill>
                <a:latin typeface="Franklin Gothic Book"/>
              </a:rPr>
            </a:b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* this review will motivate the existence of code objects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Dynamics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Shallow water (2D) advection in the horizontal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Lagrangian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advection in the vertical</a:t>
            </a:r>
          </a:p>
          <a:p>
            <a:pPr marL="742950" lvl="1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i.e. thickness of shallow layers changes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Periodic remapping in the vertical </a:t>
            </a:r>
          </a:p>
        </p:txBody>
      </p:sp>
      <p:sp>
        <p:nvSpPr>
          <p:cNvPr id="173" name="CustomShape 3"/>
          <p:cNvSpPr/>
          <p:nvPr/>
        </p:nvSpPr>
        <p:spPr>
          <a:xfrm>
            <a:off x="628560" y="2399400"/>
            <a:ext cx="7886520" cy="23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0C61A-95BD-C943-9896-02507C90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32" y="1513291"/>
            <a:ext cx="1909200" cy="17722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Horizontal Grid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Maps a cube to a sphere</a:t>
            </a:r>
          </a:p>
          <a:p>
            <a:pPr marL="742950" lvl="1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Much easier to partition a cube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Take a cube, and “inflate” it outward to the planetary surface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628560" y="2399400"/>
            <a:ext cx="7886520" cy="23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8DE07-7544-FA43-BC24-C1D0E16D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97" y="973074"/>
            <a:ext cx="3197352" cy="3197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58E04-F211-1C4E-91AF-CF020BAB5C1C}"/>
              </a:ext>
            </a:extLst>
          </p:cNvPr>
          <p:cNvSpPr txBox="1"/>
          <p:nvPr/>
        </p:nvSpPr>
        <p:spPr>
          <a:xfrm>
            <a:off x="5455821" y="4333836"/>
            <a:ext cx="3118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Figure 5 from Washington et al. 2008</a:t>
            </a:r>
          </a:p>
        </p:txBody>
      </p:sp>
    </p:spTree>
    <p:extLst>
      <p:ext uri="{BB962C8B-B14F-4D97-AF65-F5344CB8AC3E}">
        <p14:creationId xmlns:p14="http://schemas.microsoft.com/office/powerpoint/2010/main" val="237858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Partitioning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Each tile face is separated into processes (ranks) according to the same “layout” (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nx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,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ny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e.g. a (2, 2) layout has 4 processes on each tile, and 24 processes in total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F2D8F-8D84-2445-AFA3-3A1D6BA24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97" y="973074"/>
            <a:ext cx="3197352" cy="3197352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4DA79E5-96F9-F443-A332-397657925C60}"/>
              </a:ext>
            </a:extLst>
          </p:cNvPr>
          <p:cNvSpPr/>
          <p:nvPr/>
        </p:nvSpPr>
        <p:spPr>
          <a:xfrm>
            <a:off x="5885848" y="1434164"/>
            <a:ext cx="1130969" cy="1140594"/>
          </a:xfrm>
          <a:custGeom>
            <a:avLst/>
            <a:gdLst>
              <a:gd name="connsiteX0" fmla="*/ 1126156 w 1130969"/>
              <a:gd name="connsiteY0" fmla="*/ 0 h 1140594"/>
              <a:gd name="connsiteX1" fmla="*/ 1130969 w 1130969"/>
              <a:gd name="connsiteY1" fmla="*/ 1140594 h 1140594"/>
              <a:gd name="connsiteX2" fmla="*/ 0 w 1130969"/>
              <a:gd name="connsiteY2" fmla="*/ 1140594 h 1140594"/>
              <a:gd name="connsiteX3" fmla="*/ 14438 w 1130969"/>
              <a:gd name="connsiteY3" fmla="*/ 866274 h 1140594"/>
              <a:gd name="connsiteX4" fmla="*/ 62565 w 1130969"/>
              <a:gd name="connsiteY4" fmla="*/ 611204 h 1140594"/>
              <a:gd name="connsiteX5" fmla="*/ 134754 w 1130969"/>
              <a:gd name="connsiteY5" fmla="*/ 385011 h 1140594"/>
              <a:gd name="connsiteX6" fmla="*/ 202131 w 1130969"/>
              <a:gd name="connsiteY6" fmla="*/ 216569 h 1140594"/>
              <a:gd name="connsiteX7" fmla="*/ 380198 w 1130969"/>
              <a:gd name="connsiteY7" fmla="*/ 149192 h 1140594"/>
              <a:gd name="connsiteX8" fmla="*/ 591954 w 1130969"/>
              <a:gd name="connsiteY8" fmla="*/ 77002 h 1140594"/>
              <a:gd name="connsiteX9" fmla="*/ 847024 w 1130969"/>
              <a:gd name="connsiteY9" fmla="*/ 28876 h 1140594"/>
              <a:gd name="connsiteX10" fmla="*/ 1126156 w 1130969"/>
              <a:gd name="connsiteY10" fmla="*/ 0 h 114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969" h="1140594">
                <a:moveTo>
                  <a:pt x="1126156" y="0"/>
                </a:moveTo>
                <a:cubicBezTo>
                  <a:pt x="1127760" y="380198"/>
                  <a:pt x="1129365" y="760396"/>
                  <a:pt x="1130969" y="1140594"/>
                </a:cubicBezTo>
                <a:lnTo>
                  <a:pt x="0" y="1140594"/>
                </a:lnTo>
                <a:lnTo>
                  <a:pt x="14438" y="866274"/>
                </a:lnTo>
                <a:lnTo>
                  <a:pt x="62565" y="611204"/>
                </a:lnTo>
                <a:lnTo>
                  <a:pt x="134754" y="385011"/>
                </a:lnTo>
                <a:lnTo>
                  <a:pt x="202131" y="216569"/>
                </a:lnTo>
                <a:lnTo>
                  <a:pt x="380198" y="149192"/>
                </a:lnTo>
                <a:lnTo>
                  <a:pt x="591954" y="77002"/>
                </a:lnTo>
                <a:lnTo>
                  <a:pt x="847024" y="28876"/>
                </a:lnTo>
                <a:lnTo>
                  <a:pt x="1126156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0DCBC76-199A-CD46-9D2F-3F7C6E57BCDF}"/>
              </a:ext>
            </a:extLst>
          </p:cNvPr>
          <p:cNvSpPr/>
          <p:nvPr/>
        </p:nvSpPr>
        <p:spPr>
          <a:xfrm>
            <a:off x="7016816" y="1434165"/>
            <a:ext cx="1130969" cy="1137586"/>
          </a:xfrm>
          <a:custGeom>
            <a:avLst/>
            <a:gdLst>
              <a:gd name="connsiteX0" fmla="*/ 0 w 1135781"/>
              <a:gd name="connsiteY0" fmla="*/ 0 h 1145407"/>
              <a:gd name="connsiteX1" fmla="*/ 4813 w 1135781"/>
              <a:gd name="connsiteY1" fmla="*/ 1145407 h 1145407"/>
              <a:gd name="connsiteX2" fmla="*/ 1135781 w 1135781"/>
              <a:gd name="connsiteY2" fmla="*/ 1140594 h 1145407"/>
              <a:gd name="connsiteX3" fmla="*/ 1121343 w 1135781"/>
              <a:gd name="connsiteY3" fmla="*/ 856649 h 1145407"/>
              <a:gd name="connsiteX4" fmla="*/ 1005840 w 1135781"/>
              <a:gd name="connsiteY4" fmla="*/ 389823 h 1145407"/>
              <a:gd name="connsiteX5" fmla="*/ 933651 w 1135781"/>
              <a:gd name="connsiteY5" fmla="*/ 216569 h 1145407"/>
              <a:gd name="connsiteX6" fmla="*/ 548640 w 1135781"/>
              <a:gd name="connsiteY6" fmla="*/ 86628 h 1145407"/>
              <a:gd name="connsiteX7" fmla="*/ 283945 w 1135781"/>
              <a:gd name="connsiteY7" fmla="*/ 24063 h 1145407"/>
              <a:gd name="connsiteX8" fmla="*/ 0 w 1135781"/>
              <a:gd name="connsiteY8" fmla="*/ 0 h 11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5781" h="1145407">
                <a:moveTo>
                  <a:pt x="0" y="0"/>
                </a:moveTo>
                <a:cubicBezTo>
                  <a:pt x="1604" y="381802"/>
                  <a:pt x="3209" y="763605"/>
                  <a:pt x="4813" y="1145407"/>
                </a:cubicBezTo>
                <a:lnTo>
                  <a:pt x="1135781" y="1140594"/>
                </a:lnTo>
                <a:lnTo>
                  <a:pt x="1121343" y="856649"/>
                </a:lnTo>
                <a:lnTo>
                  <a:pt x="1005840" y="389823"/>
                </a:lnTo>
                <a:lnTo>
                  <a:pt x="933651" y="216569"/>
                </a:lnTo>
                <a:lnTo>
                  <a:pt x="548640" y="86628"/>
                </a:lnTo>
                <a:lnTo>
                  <a:pt x="283945" y="24063"/>
                </a:lnTo>
                <a:lnTo>
                  <a:pt x="0" y="0"/>
                </a:lnTo>
                <a:close/>
              </a:path>
            </a:pathLst>
          </a:custGeom>
          <a:solidFill>
            <a:srgbClr val="001D3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8A9B1EF-17D3-4C40-B3A3-9C31C86BCCE4}"/>
              </a:ext>
            </a:extLst>
          </p:cNvPr>
          <p:cNvSpPr/>
          <p:nvPr/>
        </p:nvSpPr>
        <p:spPr>
          <a:xfrm>
            <a:off x="7016817" y="2569945"/>
            <a:ext cx="1130968" cy="1135781"/>
          </a:xfrm>
          <a:custGeom>
            <a:avLst/>
            <a:gdLst>
              <a:gd name="connsiteX0" fmla="*/ 0 w 1130968"/>
              <a:gd name="connsiteY0" fmla="*/ 0 h 1135781"/>
              <a:gd name="connsiteX1" fmla="*/ 4812 w 1130968"/>
              <a:gd name="connsiteY1" fmla="*/ 1135781 h 1135781"/>
              <a:gd name="connsiteX2" fmla="*/ 283945 w 1130968"/>
              <a:gd name="connsiteY2" fmla="*/ 1116531 h 1135781"/>
              <a:gd name="connsiteX3" fmla="*/ 765208 w 1130968"/>
              <a:gd name="connsiteY3" fmla="*/ 1001028 h 1135781"/>
              <a:gd name="connsiteX4" fmla="*/ 919212 w 1130968"/>
              <a:gd name="connsiteY4" fmla="*/ 924026 h 1135781"/>
              <a:gd name="connsiteX5" fmla="*/ 996215 w 1130968"/>
              <a:gd name="connsiteY5" fmla="*/ 765209 h 1135781"/>
              <a:gd name="connsiteX6" fmla="*/ 1116530 w 1130968"/>
              <a:gd name="connsiteY6" fmla="*/ 293571 h 1135781"/>
              <a:gd name="connsiteX7" fmla="*/ 1130968 w 1130968"/>
              <a:gd name="connsiteY7" fmla="*/ 4813 h 1135781"/>
              <a:gd name="connsiteX8" fmla="*/ 0 w 1130968"/>
              <a:gd name="connsiteY8" fmla="*/ 0 h 113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0968" h="1135781">
                <a:moveTo>
                  <a:pt x="0" y="0"/>
                </a:moveTo>
                <a:lnTo>
                  <a:pt x="4812" y="1135781"/>
                </a:lnTo>
                <a:lnTo>
                  <a:pt x="283945" y="1116531"/>
                </a:lnTo>
                <a:lnTo>
                  <a:pt x="765208" y="1001028"/>
                </a:lnTo>
                <a:lnTo>
                  <a:pt x="919212" y="924026"/>
                </a:lnTo>
                <a:lnTo>
                  <a:pt x="996215" y="765209"/>
                </a:lnTo>
                <a:lnTo>
                  <a:pt x="1116530" y="293571"/>
                </a:lnTo>
                <a:lnTo>
                  <a:pt x="1130968" y="48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13E9F3A-AA9D-1D4F-962B-3CEE2D809C07}"/>
              </a:ext>
            </a:extLst>
          </p:cNvPr>
          <p:cNvSpPr/>
          <p:nvPr/>
        </p:nvSpPr>
        <p:spPr>
          <a:xfrm rot="10800000">
            <a:off x="5885847" y="2569945"/>
            <a:ext cx="1130969" cy="1137586"/>
          </a:xfrm>
          <a:custGeom>
            <a:avLst/>
            <a:gdLst>
              <a:gd name="connsiteX0" fmla="*/ 0 w 1135781"/>
              <a:gd name="connsiteY0" fmla="*/ 0 h 1145407"/>
              <a:gd name="connsiteX1" fmla="*/ 4813 w 1135781"/>
              <a:gd name="connsiteY1" fmla="*/ 1145407 h 1145407"/>
              <a:gd name="connsiteX2" fmla="*/ 1135781 w 1135781"/>
              <a:gd name="connsiteY2" fmla="*/ 1140594 h 1145407"/>
              <a:gd name="connsiteX3" fmla="*/ 1121343 w 1135781"/>
              <a:gd name="connsiteY3" fmla="*/ 856649 h 1145407"/>
              <a:gd name="connsiteX4" fmla="*/ 1005840 w 1135781"/>
              <a:gd name="connsiteY4" fmla="*/ 389823 h 1145407"/>
              <a:gd name="connsiteX5" fmla="*/ 933651 w 1135781"/>
              <a:gd name="connsiteY5" fmla="*/ 216569 h 1145407"/>
              <a:gd name="connsiteX6" fmla="*/ 548640 w 1135781"/>
              <a:gd name="connsiteY6" fmla="*/ 86628 h 1145407"/>
              <a:gd name="connsiteX7" fmla="*/ 283945 w 1135781"/>
              <a:gd name="connsiteY7" fmla="*/ 24063 h 1145407"/>
              <a:gd name="connsiteX8" fmla="*/ 0 w 1135781"/>
              <a:gd name="connsiteY8" fmla="*/ 0 h 11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5781" h="1145407">
                <a:moveTo>
                  <a:pt x="0" y="0"/>
                </a:moveTo>
                <a:cubicBezTo>
                  <a:pt x="1604" y="381802"/>
                  <a:pt x="3209" y="763605"/>
                  <a:pt x="4813" y="1145407"/>
                </a:cubicBezTo>
                <a:lnTo>
                  <a:pt x="1135781" y="1140594"/>
                </a:lnTo>
                <a:lnTo>
                  <a:pt x="1121343" y="856649"/>
                </a:lnTo>
                <a:lnTo>
                  <a:pt x="1005840" y="389823"/>
                </a:lnTo>
                <a:lnTo>
                  <a:pt x="933651" y="216569"/>
                </a:lnTo>
                <a:lnTo>
                  <a:pt x="548640" y="86628"/>
                </a:lnTo>
                <a:lnTo>
                  <a:pt x="283945" y="240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0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001D30"/>
                </a:solidFill>
                <a:latin typeface="Franklin Gothic Demi"/>
              </a:rPr>
              <a:t>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Partitioning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Given a rank and a direction, tell me:</a:t>
            </a:r>
          </a:p>
          <a:p>
            <a:pPr marL="742950" lvl="1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What rank is over there?</a:t>
            </a:r>
          </a:p>
          <a:p>
            <a:pPr marL="742950" lvl="1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What is the relative rotation of the two ranks?</a:t>
            </a:r>
          </a:p>
          <a:p>
            <a:pPr marL="285750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Complex responsibility!</a:t>
            </a:r>
          </a:p>
          <a:p>
            <a:pPr marL="742950" lvl="1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Needs its own encapsulation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E0420-09B8-AB4D-916E-FEF22902D2B8}"/>
              </a:ext>
            </a:extLst>
          </p:cNvPr>
          <p:cNvSpPr txBox="1"/>
          <p:nvPr/>
        </p:nvSpPr>
        <p:spPr>
          <a:xfrm>
            <a:off x="6353092" y="2248584"/>
            <a:ext cx="151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shading by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CFEB38-EE0C-0148-B604-AE0897677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43" t="27733" r="20811" b="3467"/>
          <a:stretch/>
        </p:blipFill>
        <p:spPr>
          <a:xfrm>
            <a:off x="5343527" y="1360218"/>
            <a:ext cx="3180027" cy="29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8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A15571-EFDD-1147-B091-29EAC64C4677}"/>
              </a:ext>
            </a:extLst>
          </p:cNvPr>
          <p:cNvSpPr/>
          <p:nvPr/>
        </p:nvSpPr>
        <p:spPr>
          <a:xfrm>
            <a:off x="530451" y="1446550"/>
            <a:ext cx="4420283" cy="18982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Partitioning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import fv3gfs.util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layout = (2, 2)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partitioner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 = fv3gfs.util.CubedSpherePartitioner(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...     fv3gfs.util.TilePartitioner(layout)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... 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print(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partitioner.boundary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(fv3gfs.util.WEST, rank=0))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SimpleBoundary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(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from_rank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=0,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to_rank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=19,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n_clockwise_rotations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=1,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boundary_type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=0)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endParaRPr lang="en-US" sz="800" b="0" strike="noStrike" spc="-1" dirty="0">
              <a:solidFill>
                <a:srgbClr val="001D30"/>
              </a:solidFill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7A3C37-B226-A941-9381-3AF479193752}"/>
              </a:ext>
            </a:extLst>
          </p:cNvPr>
          <p:cNvSpPr/>
          <p:nvPr/>
        </p:nvSpPr>
        <p:spPr>
          <a:xfrm>
            <a:off x="530451" y="3173797"/>
            <a:ext cx="4572000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1D30"/>
                </a:solidFill>
                <a:latin typeface="Franklin Gothic Book"/>
              </a:rPr>
              <a:t>Separate concerns of how data is distributed within a tile from how tiles are numbered on the cube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D50883-6132-E24F-9C22-3105CBD8462A}"/>
              </a:ext>
            </a:extLst>
          </p:cNvPr>
          <p:cNvGrpSpPr/>
          <p:nvPr/>
        </p:nvGrpSpPr>
        <p:grpSpPr>
          <a:xfrm>
            <a:off x="7132181" y="2022756"/>
            <a:ext cx="1192610" cy="1192610"/>
            <a:chOff x="5416197" y="973074"/>
            <a:chExt cx="3197352" cy="3197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90E08B-5999-5B4D-A429-F4A4F816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197" y="973074"/>
              <a:ext cx="3197352" cy="3197352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0C11F06-7C3F-7745-9342-D98BA96EB4A0}"/>
                </a:ext>
              </a:extLst>
            </p:cNvPr>
            <p:cNvSpPr/>
            <p:nvPr/>
          </p:nvSpPr>
          <p:spPr>
            <a:xfrm>
              <a:off x="5885848" y="1434164"/>
              <a:ext cx="1130969" cy="1140594"/>
            </a:xfrm>
            <a:custGeom>
              <a:avLst/>
              <a:gdLst>
                <a:gd name="connsiteX0" fmla="*/ 1126156 w 1130969"/>
                <a:gd name="connsiteY0" fmla="*/ 0 h 1140594"/>
                <a:gd name="connsiteX1" fmla="*/ 1130969 w 1130969"/>
                <a:gd name="connsiteY1" fmla="*/ 1140594 h 1140594"/>
                <a:gd name="connsiteX2" fmla="*/ 0 w 1130969"/>
                <a:gd name="connsiteY2" fmla="*/ 1140594 h 1140594"/>
                <a:gd name="connsiteX3" fmla="*/ 14438 w 1130969"/>
                <a:gd name="connsiteY3" fmla="*/ 866274 h 1140594"/>
                <a:gd name="connsiteX4" fmla="*/ 62565 w 1130969"/>
                <a:gd name="connsiteY4" fmla="*/ 611204 h 1140594"/>
                <a:gd name="connsiteX5" fmla="*/ 134754 w 1130969"/>
                <a:gd name="connsiteY5" fmla="*/ 385011 h 1140594"/>
                <a:gd name="connsiteX6" fmla="*/ 202131 w 1130969"/>
                <a:gd name="connsiteY6" fmla="*/ 216569 h 1140594"/>
                <a:gd name="connsiteX7" fmla="*/ 380198 w 1130969"/>
                <a:gd name="connsiteY7" fmla="*/ 149192 h 1140594"/>
                <a:gd name="connsiteX8" fmla="*/ 591954 w 1130969"/>
                <a:gd name="connsiteY8" fmla="*/ 77002 h 1140594"/>
                <a:gd name="connsiteX9" fmla="*/ 847024 w 1130969"/>
                <a:gd name="connsiteY9" fmla="*/ 28876 h 1140594"/>
                <a:gd name="connsiteX10" fmla="*/ 1126156 w 1130969"/>
                <a:gd name="connsiteY10" fmla="*/ 0 h 114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969" h="1140594">
                  <a:moveTo>
                    <a:pt x="1126156" y="0"/>
                  </a:moveTo>
                  <a:cubicBezTo>
                    <a:pt x="1127760" y="380198"/>
                    <a:pt x="1129365" y="760396"/>
                    <a:pt x="1130969" y="1140594"/>
                  </a:cubicBezTo>
                  <a:lnTo>
                    <a:pt x="0" y="1140594"/>
                  </a:lnTo>
                  <a:lnTo>
                    <a:pt x="14438" y="866274"/>
                  </a:lnTo>
                  <a:lnTo>
                    <a:pt x="62565" y="611204"/>
                  </a:lnTo>
                  <a:lnTo>
                    <a:pt x="134754" y="385011"/>
                  </a:lnTo>
                  <a:lnTo>
                    <a:pt x="202131" y="216569"/>
                  </a:lnTo>
                  <a:lnTo>
                    <a:pt x="380198" y="149192"/>
                  </a:lnTo>
                  <a:lnTo>
                    <a:pt x="591954" y="77002"/>
                  </a:lnTo>
                  <a:lnTo>
                    <a:pt x="847024" y="28876"/>
                  </a:lnTo>
                  <a:lnTo>
                    <a:pt x="1126156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1C1452-3306-B049-B6BD-C0D726ABBA3C}"/>
                </a:ext>
              </a:extLst>
            </p:cNvPr>
            <p:cNvSpPr/>
            <p:nvPr/>
          </p:nvSpPr>
          <p:spPr>
            <a:xfrm>
              <a:off x="7016816" y="1434165"/>
              <a:ext cx="1130969" cy="1137586"/>
            </a:xfrm>
            <a:custGeom>
              <a:avLst/>
              <a:gdLst>
                <a:gd name="connsiteX0" fmla="*/ 0 w 1135781"/>
                <a:gd name="connsiteY0" fmla="*/ 0 h 1145407"/>
                <a:gd name="connsiteX1" fmla="*/ 4813 w 1135781"/>
                <a:gd name="connsiteY1" fmla="*/ 1145407 h 1145407"/>
                <a:gd name="connsiteX2" fmla="*/ 1135781 w 1135781"/>
                <a:gd name="connsiteY2" fmla="*/ 1140594 h 1145407"/>
                <a:gd name="connsiteX3" fmla="*/ 1121343 w 1135781"/>
                <a:gd name="connsiteY3" fmla="*/ 856649 h 1145407"/>
                <a:gd name="connsiteX4" fmla="*/ 1005840 w 1135781"/>
                <a:gd name="connsiteY4" fmla="*/ 389823 h 1145407"/>
                <a:gd name="connsiteX5" fmla="*/ 933651 w 1135781"/>
                <a:gd name="connsiteY5" fmla="*/ 216569 h 1145407"/>
                <a:gd name="connsiteX6" fmla="*/ 548640 w 1135781"/>
                <a:gd name="connsiteY6" fmla="*/ 86628 h 1145407"/>
                <a:gd name="connsiteX7" fmla="*/ 283945 w 1135781"/>
                <a:gd name="connsiteY7" fmla="*/ 24063 h 1145407"/>
                <a:gd name="connsiteX8" fmla="*/ 0 w 1135781"/>
                <a:gd name="connsiteY8" fmla="*/ 0 h 114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781" h="1145407">
                  <a:moveTo>
                    <a:pt x="0" y="0"/>
                  </a:moveTo>
                  <a:cubicBezTo>
                    <a:pt x="1604" y="381802"/>
                    <a:pt x="3209" y="763605"/>
                    <a:pt x="4813" y="1145407"/>
                  </a:cubicBezTo>
                  <a:lnTo>
                    <a:pt x="1135781" y="1140594"/>
                  </a:lnTo>
                  <a:lnTo>
                    <a:pt x="1121343" y="856649"/>
                  </a:lnTo>
                  <a:lnTo>
                    <a:pt x="1005840" y="389823"/>
                  </a:lnTo>
                  <a:lnTo>
                    <a:pt x="933651" y="216569"/>
                  </a:lnTo>
                  <a:lnTo>
                    <a:pt x="548640" y="86628"/>
                  </a:lnTo>
                  <a:lnTo>
                    <a:pt x="283945" y="24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D3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E11B343-CBA5-1E4D-A1D1-F0B04BC2E7E4}"/>
                </a:ext>
              </a:extLst>
            </p:cNvPr>
            <p:cNvSpPr/>
            <p:nvPr/>
          </p:nvSpPr>
          <p:spPr>
            <a:xfrm>
              <a:off x="7016817" y="2569945"/>
              <a:ext cx="1130968" cy="1135781"/>
            </a:xfrm>
            <a:custGeom>
              <a:avLst/>
              <a:gdLst>
                <a:gd name="connsiteX0" fmla="*/ 0 w 1130968"/>
                <a:gd name="connsiteY0" fmla="*/ 0 h 1135781"/>
                <a:gd name="connsiteX1" fmla="*/ 4812 w 1130968"/>
                <a:gd name="connsiteY1" fmla="*/ 1135781 h 1135781"/>
                <a:gd name="connsiteX2" fmla="*/ 283945 w 1130968"/>
                <a:gd name="connsiteY2" fmla="*/ 1116531 h 1135781"/>
                <a:gd name="connsiteX3" fmla="*/ 765208 w 1130968"/>
                <a:gd name="connsiteY3" fmla="*/ 1001028 h 1135781"/>
                <a:gd name="connsiteX4" fmla="*/ 919212 w 1130968"/>
                <a:gd name="connsiteY4" fmla="*/ 924026 h 1135781"/>
                <a:gd name="connsiteX5" fmla="*/ 996215 w 1130968"/>
                <a:gd name="connsiteY5" fmla="*/ 765209 h 1135781"/>
                <a:gd name="connsiteX6" fmla="*/ 1116530 w 1130968"/>
                <a:gd name="connsiteY6" fmla="*/ 293571 h 1135781"/>
                <a:gd name="connsiteX7" fmla="*/ 1130968 w 1130968"/>
                <a:gd name="connsiteY7" fmla="*/ 4813 h 1135781"/>
                <a:gd name="connsiteX8" fmla="*/ 0 w 1130968"/>
                <a:gd name="connsiteY8" fmla="*/ 0 h 113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968" h="1135781">
                  <a:moveTo>
                    <a:pt x="0" y="0"/>
                  </a:moveTo>
                  <a:lnTo>
                    <a:pt x="4812" y="1135781"/>
                  </a:lnTo>
                  <a:lnTo>
                    <a:pt x="283945" y="1116531"/>
                  </a:lnTo>
                  <a:lnTo>
                    <a:pt x="765208" y="1001028"/>
                  </a:lnTo>
                  <a:lnTo>
                    <a:pt x="919212" y="924026"/>
                  </a:lnTo>
                  <a:lnTo>
                    <a:pt x="996215" y="765209"/>
                  </a:lnTo>
                  <a:lnTo>
                    <a:pt x="1116530" y="293571"/>
                  </a:lnTo>
                  <a:lnTo>
                    <a:pt x="1130968" y="4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42501D-E45E-4348-BC61-829A8F2EA31A}"/>
                </a:ext>
              </a:extLst>
            </p:cNvPr>
            <p:cNvSpPr/>
            <p:nvPr/>
          </p:nvSpPr>
          <p:spPr>
            <a:xfrm rot="10800000">
              <a:off x="5885847" y="2569945"/>
              <a:ext cx="1130969" cy="1137586"/>
            </a:xfrm>
            <a:custGeom>
              <a:avLst/>
              <a:gdLst>
                <a:gd name="connsiteX0" fmla="*/ 0 w 1135781"/>
                <a:gd name="connsiteY0" fmla="*/ 0 h 1145407"/>
                <a:gd name="connsiteX1" fmla="*/ 4813 w 1135781"/>
                <a:gd name="connsiteY1" fmla="*/ 1145407 h 1145407"/>
                <a:gd name="connsiteX2" fmla="*/ 1135781 w 1135781"/>
                <a:gd name="connsiteY2" fmla="*/ 1140594 h 1145407"/>
                <a:gd name="connsiteX3" fmla="*/ 1121343 w 1135781"/>
                <a:gd name="connsiteY3" fmla="*/ 856649 h 1145407"/>
                <a:gd name="connsiteX4" fmla="*/ 1005840 w 1135781"/>
                <a:gd name="connsiteY4" fmla="*/ 389823 h 1145407"/>
                <a:gd name="connsiteX5" fmla="*/ 933651 w 1135781"/>
                <a:gd name="connsiteY5" fmla="*/ 216569 h 1145407"/>
                <a:gd name="connsiteX6" fmla="*/ 548640 w 1135781"/>
                <a:gd name="connsiteY6" fmla="*/ 86628 h 1145407"/>
                <a:gd name="connsiteX7" fmla="*/ 283945 w 1135781"/>
                <a:gd name="connsiteY7" fmla="*/ 24063 h 1145407"/>
                <a:gd name="connsiteX8" fmla="*/ 0 w 1135781"/>
                <a:gd name="connsiteY8" fmla="*/ 0 h 114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781" h="1145407">
                  <a:moveTo>
                    <a:pt x="0" y="0"/>
                  </a:moveTo>
                  <a:cubicBezTo>
                    <a:pt x="1604" y="381802"/>
                    <a:pt x="3209" y="763605"/>
                    <a:pt x="4813" y="1145407"/>
                  </a:cubicBezTo>
                  <a:lnTo>
                    <a:pt x="1135781" y="1140594"/>
                  </a:lnTo>
                  <a:lnTo>
                    <a:pt x="1121343" y="856649"/>
                  </a:lnTo>
                  <a:lnTo>
                    <a:pt x="1005840" y="389823"/>
                  </a:lnTo>
                  <a:lnTo>
                    <a:pt x="933651" y="216569"/>
                  </a:lnTo>
                  <a:lnTo>
                    <a:pt x="548640" y="86628"/>
                  </a:lnTo>
                  <a:lnTo>
                    <a:pt x="283945" y="24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2690E1F-CE87-2A4C-969A-2A7A67CA2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43" t="27733" r="20811" b="3467"/>
          <a:stretch/>
        </p:blipFill>
        <p:spPr>
          <a:xfrm>
            <a:off x="5603530" y="2022756"/>
            <a:ext cx="1281979" cy="1192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7E850C-D45C-CB47-9E27-93428B9838DD}"/>
              </a:ext>
            </a:extLst>
          </p:cNvPr>
          <p:cNvSpPr/>
          <p:nvPr/>
        </p:nvSpPr>
        <p:spPr>
          <a:xfrm>
            <a:off x="5414211" y="1718109"/>
            <a:ext cx="3100869" cy="1771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0E1DC-DD14-034E-A7F9-24C498E5C1DB}"/>
              </a:ext>
            </a:extLst>
          </p:cNvPr>
          <p:cNvSpPr txBox="1"/>
          <p:nvPr/>
        </p:nvSpPr>
        <p:spPr>
          <a:xfrm>
            <a:off x="5388611" y="3543471"/>
            <a:ext cx="306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CubedSpherePartitioner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3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A15571-EFDD-1147-B091-29EAC64C4677}"/>
              </a:ext>
            </a:extLst>
          </p:cNvPr>
          <p:cNvSpPr/>
          <p:nvPr/>
        </p:nvSpPr>
        <p:spPr>
          <a:xfrm>
            <a:off x="530451" y="1446550"/>
            <a:ext cx="4420283" cy="18982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Partitioning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import fv3gfs.util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layout = (2, 2)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partitioner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 = fv3gfs.util.CubedSpherePartitioner(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...     fv3gfs.util.TilePartitioner(layout)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... 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print(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partitioner.boundary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(fv3gfs.util.WEST, rank=0))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SimpleBoundary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(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from_rank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=0,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to_rank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=19,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n_clockwise_rotations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=1,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boundary_type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=0)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endParaRPr lang="en-US" sz="800" b="0" strike="noStrike" spc="-1" dirty="0">
              <a:solidFill>
                <a:srgbClr val="001D30"/>
              </a:solidFill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7A3C37-B226-A941-9381-3AF479193752}"/>
              </a:ext>
            </a:extLst>
          </p:cNvPr>
          <p:cNvSpPr/>
          <p:nvPr/>
        </p:nvSpPr>
        <p:spPr>
          <a:xfrm>
            <a:off x="530451" y="3173797"/>
            <a:ext cx="457200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1D30"/>
                </a:solidFill>
                <a:latin typeface="Franklin Gothic Book"/>
              </a:rPr>
              <a:t>Encapsulates logic for spatial/orientation relationships between ranks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1D30"/>
                </a:solidFill>
                <a:latin typeface="Franklin Gothic Book"/>
              </a:rPr>
              <a:t>Not associated with one particular rank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D50883-6132-E24F-9C22-3105CBD8462A}"/>
              </a:ext>
            </a:extLst>
          </p:cNvPr>
          <p:cNvGrpSpPr/>
          <p:nvPr/>
        </p:nvGrpSpPr>
        <p:grpSpPr>
          <a:xfrm>
            <a:off x="7132181" y="2022756"/>
            <a:ext cx="1192610" cy="1192610"/>
            <a:chOff x="5416197" y="973074"/>
            <a:chExt cx="3197352" cy="3197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90E08B-5999-5B4D-A429-F4A4F816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197" y="973074"/>
              <a:ext cx="3197352" cy="3197352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0C11F06-7C3F-7745-9342-D98BA96EB4A0}"/>
                </a:ext>
              </a:extLst>
            </p:cNvPr>
            <p:cNvSpPr/>
            <p:nvPr/>
          </p:nvSpPr>
          <p:spPr>
            <a:xfrm>
              <a:off x="5885848" y="1434164"/>
              <a:ext cx="1130969" cy="1140594"/>
            </a:xfrm>
            <a:custGeom>
              <a:avLst/>
              <a:gdLst>
                <a:gd name="connsiteX0" fmla="*/ 1126156 w 1130969"/>
                <a:gd name="connsiteY0" fmla="*/ 0 h 1140594"/>
                <a:gd name="connsiteX1" fmla="*/ 1130969 w 1130969"/>
                <a:gd name="connsiteY1" fmla="*/ 1140594 h 1140594"/>
                <a:gd name="connsiteX2" fmla="*/ 0 w 1130969"/>
                <a:gd name="connsiteY2" fmla="*/ 1140594 h 1140594"/>
                <a:gd name="connsiteX3" fmla="*/ 14438 w 1130969"/>
                <a:gd name="connsiteY3" fmla="*/ 866274 h 1140594"/>
                <a:gd name="connsiteX4" fmla="*/ 62565 w 1130969"/>
                <a:gd name="connsiteY4" fmla="*/ 611204 h 1140594"/>
                <a:gd name="connsiteX5" fmla="*/ 134754 w 1130969"/>
                <a:gd name="connsiteY5" fmla="*/ 385011 h 1140594"/>
                <a:gd name="connsiteX6" fmla="*/ 202131 w 1130969"/>
                <a:gd name="connsiteY6" fmla="*/ 216569 h 1140594"/>
                <a:gd name="connsiteX7" fmla="*/ 380198 w 1130969"/>
                <a:gd name="connsiteY7" fmla="*/ 149192 h 1140594"/>
                <a:gd name="connsiteX8" fmla="*/ 591954 w 1130969"/>
                <a:gd name="connsiteY8" fmla="*/ 77002 h 1140594"/>
                <a:gd name="connsiteX9" fmla="*/ 847024 w 1130969"/>
                <a:gd name="connsiteY9" fmla="*/ 28876 h 1140594"/>
                <a:gd name="connsiteX10" fmla="*/ 1126156 w 1130969"/>
                <a:gd name="connsiteY10" fmla="*/ 0 h 114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969" h="1140594">
                  <a:moveTo>
                    <a:pt x="1126156" y="0"/>
                  </a:moveTo>
                  <a:cubicBezTo>
                    <a:pt x="1127760" y="380198"/>
                    <a:pt x="1129365" y="760396"/>
                    <a:pt x="1130969" y="1140594"/>
                  </a:cubicBezTo>
                  <a:lnTo>
                    <a:pt x="0" y="1140594"/>
                  </a:lnTo>
                  <a:lnTo>
                    <a:pt x="14438" y="866274"/>
                  </a:lnTo>
                  <a:lnTo>
                    <a:pt x="62565" y="611204"/>
                  </a:lnTo>
                  <a:lnTo>
                    <a:pt x="134754" y="385011"/>
                  </a:lnTo>
                  <a:lnTo>
                    <a:pt x="202131" y="216569"/>
                  </a:lnTo>
                  <a:lnTo>
                    <a:pt x="380198" y="149192"/>
                  </a:lnTo>
                  <a:lnTo>
                    <a:pt x="591954" y="77002"/>
                  </a:lnTo>
                  <a:lnTo>
                    <a:pt x="847024" y="28876"/>
                  </a:lnTo>
                  <a:lnTo>
                    <a:pt x="1126156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1C1452-3306-B049-B6BD-C0D726ABBA3C}"/>
                </a:ext>
              </a:extLst>
            </p:cNvPr>
            <p:cNvSpPr/>
            <p:nvPr/>
          </p:nvSpPr>
          <p:spPr>
            <a:xfrm>
              <a:off x="7016816" y="1434165"/>
              <a:ext cx="1130969" cy="1137586"/>
            </a:xfrm>
            <a:custGeom>
              <a:avLst/>
              <a:gdLst>
                <a:gd name="connsiteX0" fmla="*/ 0 w 1135781"/>
                <a:gd name="connsiteY0" fmla="*/ 0 h 1145407"/>
                <a:gd name="connsiteX1" fmla="*/ 4813 w 1135781"/>
                <a:gd name="connsiteY1" fmla="*/ 1145407 h 1145407"/>
                <a:gd name="connsiteX2" fmla="*/ 1135781 w 1135781"/>
                <a:gd name="connsiteY2" fmla="*/ 1140594 h 1145407"/>
                <a:gd name="connsiteX3" fmla="*/ 1121343 w 1135781"/>
                <a:gd name="connsiteY3" fmla="*/ 856649 h 1145407"/>
                <a:gd name="connsiteX4" fmla="*/ 1005840 w 1135781"/>
                <a:gd name="connsiteY4" fmla="*/ 389823 h 1145407"/>
                <a:gd name="connsiteX5" fmla="*/ 933651 w 1135781"/>
                <a:gd name="connsiteY5" fmla="*/ 216569 h 1145407"/>
                <a:gd name="connsiteX6" fmla="*/ 548640 w 1135781"/>
                <a:gd name="connsiteY6" fmla="*/ 86628 h 1145407"/>
                <a:gd name="connsiteX7" fmla="*/ 283945 w 1135781"/>
                <a:gd name="connsiteY7" fmla="*/ 24063 h 1145407"/>
                <a:gd name="connsiteX8" fmla="*/ 0 w 1135781"/>
                <a:gd name="connsiteY8" fmla="*/ 0 h 114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781" h="1145407">
                  <a:moveTo>
                    <a:pt x="0" y="0"/>
                  </a:moveTo>
                  <a:cubicBezTo>
                    <a:pt x="1604" y="381802"/>
                    <a:pt x="3209" y="763605"/>
                    <a:pt x="4813" y="1145407"/>
                  </a:cubicBezTo>
                  <a:lnTo>
                    <a:pt x="1135781" y="1140594"/>
                  </a:lnTo>
                  <a:lnTo>
                    <a:pt x="1121343" y="856649"/>
                  </a:lnTo>
                  <a:lnTo>
                    <a:pt x="1005840" y="389823"/>
                  </a:lnTo>
                  <a:lnTo>
                    <a:pt x="933651" y="216569"/>
                  </a:lnTo>
                  <a:lnTo>
                    <a:pt x="548640" y="86628"/>
                  </a:lnTo>
                  <a:lnTo>
                    <a:pt x="283945" y="24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D3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E11B343-CBA5-1E4D-A1D1-F0B04BC2E7E4}"/>
                </a:ext>
              </a:extLst>
            </p:cNvPr>
            <p:cNvSpPr/>
            <p:nvPr/>
          </p:nvSpPr>
          <p:spPr>
            <a:xfrm>
              <a:off x="7016817" y="2569945"/>
              <a:ext cx="1130968" cy="1135781"/>
            </a:xfrm>
            <a:custGeom>
              <a:avLst/>
              <a:gdLst>
                <a:gd name="connsiteX0" fmla="*/ 0 w 1130968"/>
                <a:gd name="connsiteY0" fmla="*/ 0 h 1135781"/>
                <a:gd name="connsiteX1" fmla="*/ 4812 w 1130968"/>
                <a:gd name="connsiteY1" fmla="*/ 1135781 h 1135781"/>
                <a:gd name="connsiteX2" fmla="*/ 283945 w 1130968"/>
                <a:gd name="connsiteY2" fmla="*/ 1116531 h 1135781"/>
                <a:gd name="connsiteX3" fmla="*/ 765208 w 1130968"/>
                <a:gd name="connsiteY3" fmla="*/ 1001028 h 1135781"/>
                <a:gd name="connsiteX4" fmla="*/ 919212 w 1130968"/>
                <a:gd name="connsiteY4" fmla="*/ 924026 h 1135781"/>
                <a:gd name="connsiteX5" fmla="*/ 996215 w 1130968"/>
                <a:gd name="connsiteY5" fmla="*/ 765209 h 1135781"/>
                <a:gd name="connsiteX6" fmla="*/ 1116530 w 1130968"/>
                <a:gd name="connsiteY6" fmla="*/ 293571 h 1135781"/>
                <a:gd name="connsiteX7" fmla="*/ 1130968 w 1130968"/>
                <a:gd name="connsiteY7" fmla="*/ 4813 h 1135781"/>
                <a:gd name="connsiteX8" fmla="*/ 0 w 1130968"/>
                <a:gd name="connsiteY8" fmla="*/ 0 h 113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968" h="1135781">
                  <a:moveTo>
                    <a:pt x="0" y="0"/>
                  </a:moveTo>
                  <a:lnTo>
                    <a:pt x="4812" y="1135781"/>
                  </a:lnTo>
                  <a:lnTo>
                    <a:pt x="283945" y="1116531"/>
                  </a:lnTo>
                  <a:lnTo>
                    <a:pt x="765208" y="1001028"/>
                  </a:lnTo>
                  <a:lnTo>
                    <a:pt x="919212" y="924026"/>
                  </a:lnTo>
                  <a:lnTo>
                    <a:pt x="996215" y="765209"/>
                  </a:lnTo>
                  <a:lnTo>
                    <a:pt x="1116530" y="293571"/>
                  </a:lnTo>
                  <a:lnTo>
                    <a:pt x="1130968" y="4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42501D-E45E-4348-BC61-829A8F2EA31A}"/>
                </a:ext>
              </a:extLst>
            </p:cNvPr>
            <p:cNvSpPr/>
            <p:nvPr/>
          </p:nvSpPr>
          <p:spPr>
            <a:xfrm rot="10800000">
              <a:off x="5885847" y="2569945"/>
              <a:ext cx="1130969" cy="1137586"/>
            </a:xfrm>
            <a:custGeom>
              <a:avLst/>
              <a:gdLst>
                <a:gd name="connsiteX0" fmla="*/ 0 w 1135781"/>
                <a:gd name="connsiteY0" fmla="*/ 0 h 1145407"/>
                <a:gd name="connsiteX1" fmla="*/ 4813 w 1135781"/>
                <a:gd name="connsiteY1" fmla="*/ 1145407 h 1145407"/>
                <a:gd name="connsiteX2" fmla="*/ 1135781 w 1135781"/>
                <a:gd name="connsiteY2" fmla="*/ 1140594 h 1145407"/>
                <a:gd name="connsiteX3" fmla="*/ 1121343 w 1135781"/>
                <a:gd name="connsiteY3" fmla="*/ 856649 h 1145407"/>
                <a:gd name="connsiteX4" fmla="*/ 1005840 w 1135781"/>
                <a:gd name="connsiteY4" fmla="*/ 389823 h 1145407"/>
                <a:gd name="connsiteX5" fmla="*/ 933651 w 1135781"/>
                <a:gd name="connsiteY5" fmla="*/ 216569 h 1145407"/>
                <a:gd name="connsiteX6" fmla="*/ 548640 w 1135781"/>
                <a:gd name="connsiteY6" fmla="*/ 86628 h 1145407"/>
                <a:gd name="connsiteX7" fmla="*/ 283945 w 1135781"/>
                <a:gd name="connsiteY7" fmla="*/ 24063 h 1145407"/>
                <a:gd name="connsiteX8" fmla="*/ 0 w 1135781"/>
                <a:gd name="connsiteY8" fmla="*/ 0 h 114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781" h="1145407">
                  <a:moveTo>
                    <a:pt x="0" y="0"/>
                  </a:moveTo>
                  <a:cubicBezTo>
                    <a:pt x="1604" y="381802"/>
                    <a:pt x="3209" y="763605"/>
                    <a:pt x="4813" y="1145407"/>
                  </a:cubicBezTo>
                  <a:lnTo>
                    <a:pt x="1135781" y="1140594"/>
                  </a:lnTo>
                  <a:lnTo>
                    <a:pt x="1121343" y="856649"/>
                  </a:lnTo>
                  <a:lnTo>
                    <a:pt x="1005840" y="389823"/>
                  </a:lnTo>
                  <a:lnTo>
                    <a:pt x="933651" y="216569"/>
                  </a:lnTo>
                  <a:lnTo>
                    <a:pt x="548640" y="86628"/>
                  </a:lnTo>
                  <a:lnTo>
                    <a:pt x="283945" y="24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2690E1F-CE87-2A4C-969A-2A7A67CA2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43" t="27733" r="20811" b="3467"/>
          <a:stretch/>
        </p:blipFill>
        <p:spPr>
          <a:xfrm>
            <a:off x="5603530" y="2022756"/>
            <a:ext cx="1281979" cy="1192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7E850C-D45C-CB47-9E27-93428B9838DD}"/>
              </a:ext>
            </a:extLst>
          </p:cNvPr>
          <p:cNvSpPr/>
          <p:nvPr/>
        </p:nvSpPr>
        <p:spPr>
          <a:xfrm>
            <a:off x="5414211" y="1718109"/>
            <a:ext cx="3100869" cy="1771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0E1DC-DD14-034E-A7F9-24C498E5C1DB}"/>
              </a:ext>
            </a:extLst>
          </p:cNvPr>
          <p:cNvSpPr txBox="1"/>
          <p:nvPr/>
        </p:nvSpPr>
        <p:spPr>
          <a:xfrm>
            <a:off x="5388611" y="3543471"/>
            <a:ext cx="306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CubedSpherePartitioner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7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5FE2C409-3062-934B-8D51-8B606B80C35B}"/>
              </a:ext>
            </a:extLst>
          </p:cNvPr>
          <p:cNvSpPr txBox="1"/>
          <p:nvPr/>
        </p:nvSpPr>
        <p:spPr>
          <a:xfrm>
            <a:off x="1984263" y="817897"/>
            <a:ext cx="5175473" cy="495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001D30"/>
                </a:solidFill>
                <a:latin typeface="Franklin Gothic Demi"/>
              </a:rPr>
              <a:t>Notebook: </a:t>
            </a:r>
            <a:r>
              <a:rPr lang="en-US" sz="4000" b="1" strike="noStrike" spc="-1" dirty="0" err="1">
                <a:solidFill>
                  <a:srgbClr val="001D30"/>
                </a:solidFill>
                <a:latin typeface="Franklin Gothic Demi"/>
              </a:rPr>
              <a:t>Partitioner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6030B-F39A-8848-9172-22BE2924A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43" t="27733" r="20811" b="3467"/>
          <a:stretch/>
        </p:blipFill>
        <p:spPr>
          <a:xfrm>
            <a:off x="3526055" y="1567162"/>
            <a:ext cx="2091889" cy="1946060"/>
          </a:xfrm>
          <a:prstGeom prst="rect">
            <a:avLst/>
          </a:prstGeom>
        </p:spPr>
      </p:pic>
      <p:sp>
        <p:nvSpPr>
          <p:cNvPr id="4" name="TextShape 3">
            <a:extLst>
              <a:ext uri="{FF2B5EF4-FFF2-40B4-BE49-F238E27FC236}">
                <a16:creationId xmlns:a16="http://schemas.microsoft.com/office/drawing/2014/main" id="{F982E1AB-9C4B-9D40-8A9A-1DC74C919120}"/>
              </a:ext>
            </a:extLst>
          </p:cNvPr>
          <p:cNvSpPr txBox="1"/>
          <p:nvPr/>
        </p:nvSpPr>
        <p:spPr>
          <a:xfrm>
            <a:off x="628560" y="4076298"/>
            <a:ext cx="7886520" cy="698741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</a:pPr>
            <a:r>
              <a:rPr lang="en-US" sz="1600" spc="-1" dirty="0">
                <a:solidFill>
                  <a:srgbClr val="001D30"/>
                </a:solidFill>
              </a:rPr>
              <a:t>See you on Slack! </a:t>
            </a:r>
            <a:r>
              <a:rPr lang="en-US" sz="1600" b="1" spc="-1" dirty="0">
                <a:solidFill>
                  <a:srgbClr val="001D30"/>
                </a:solidFill>
              </a:rPr>
              <a:t>Return in 10 minutes at 1:55 EST.</a:t>
            </a:r>
            <a:endParaRPr lang="en-US" sz="1600" spc="-1" dirty="0">
              <a:solidFill>
                <a:srgbClr val="001D3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19427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Partitioning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We asked: How is data partitioned between processes on the FV3 cubed sphere?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Do the shaded regions represent the </a:t>
            </a:r>
            <a:r>
              <a:rPr lang="en-US" sz="2000" b="0" strike="noStrike" spc="-1" dirty="0" err="1">
                <a:solidFill>
                  <a:srgbClr val="001D30"/>
                </a:solidFill>
                <a:latin typeface="Franklin Gothic Book"/>
              </a:rPr>
              <a:t>numpy</a:t>
            </a: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 array on each process?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8DE07-7544-FA43-BC24-C1D0E16D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97" y="973074"/>
            <a:ext cx="3197352" cy="319735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B9CDFF-DAD5-9445-ACF1-431F0B80D71A}"/>
              </a:ext>
            </a:extLst>
          </p:cNvPr>
          <p:cNvSpPr/>
          <p:nvPr/>
        </p:nvSpPr>
        <p:spPr>
          <a:xfrm>
            <a:off x="5885848" y="1434164"/>
            <a:ext cx="1130969" cy="1140594"/>
          </a:xfrm>
          <a:custGeom>
            <a:avLst/>
            <a:gdLst>
              <a:gd name="connsiteX0" fmla="*/ 1126156 w 1130969"/>
              <a:gd name="connsiteY0" fmla="*/ 0 h 1140594"/>
              <a:gd name="connsiteX1" fmla="*/ 1130969 w 1130969"/>
              <a:gd name="connsiteY1" fmla="*/ 1140594 h 1140594"/>
              <a:gd name="connsiteX2" fmla="*/ 0 w 1130969"/>
              <a:gd name="connsiteY2" fmla="*/ 1140594 h 1140594"/>
              <a:gd name="connsiteX3" fmla="*/ 14438 w 1130969"/>
              <a:gd name="connsiteY3" fmla="*/ 866274 h 1140594"/>
              <a:gd name="connsiteX4" fmla="*/ 62565 w 1130969"/>
              <a:gd name="connsiteY4" fmla="*/ 611204 h 1140594"/>
              <a:gd name="connsiteX5" fmla="*/ 134754 w 1130969"/>
              <a:gd name="connsiteY5" fmla="*/ 385011 h 1140594"/>
              <a:gd name="connsiteX6" fmla="*/ 202131 w 1130969"/>
              <a:gd name="connsiteY6" fmla="*/ 216569 h 1140594"/>
              <a:gd name="connsiteX7" fmla="*/ 380198 w 1130969"/>
              <a:gd name="connsiteY7" fmla="*/ 149192 h 1140594"/>
              <a:gd name="connsiteX8" fmla="*/ 591954 w 1130969"/>
              <a:gd name="connsiteY8" fmla="*/ 77002 h 1140594"/>
              <a:gd name="connsiteX9" fmla="*/ 847024 w 1130969"/>
              <a:gd name="connsiteY9" fmla="*/ 28876 h 1140594"/>
              <a:gd name="connsiteX10" fmla="*/ 1126156 w 1130969"/>
              <a:gd name="connsiteY10" fmla="*/ 0 h 114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969" h="1140594">
                <a:moveTo>
                  <a:pt x="1126156" y="0"/>
                </a:moveTo>
                <a:cubicBezTo>
                  <a:pt x="1127760" y="380198"/>
                  <a:pt x="1129365" y="760396"/>
                  <a:pt x="1130969" y="1140594"/>
                </a:cubicBezTo>
                <a:lnTo>
                  <a:pt x="0" y="1140594"/>
                </a:lnTo>
                <a:lnTo>
                  <a:pt x="14438" y="866274"/>
                </a:lnTo>
                <a:lnTo>
                  <a:pt x="62565" y="611204"/>
                </a:lnTo>
                <a:lnTo>
                  <a:pt x="134754" y="385011"/>
                </a:lnTo>
                <a:lnTo>
                  <a:pt x="202131" y="216569"/>
                </a:lnTo>
                <a:lnTo>
                  <a:pt x="380198" y="149192"/>
                </a:lnTo>
                <a:lnTo>
                  <a:pt x="591954" y="77002"/>
                </a:lnTo>
                <a:lnTo>
                  <a:pt x="847024" y="28876"/>
                </a:lnTo>
                <a:lnTo>
                  <a:pt x="1126156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DB56FA4-1EF8-B548-AF87-798F0A97FF5B}"/>
              </a:ext>
            </a:extLst>
          </p:cNvPr>
          <p:cNvSpPr/>
          <p:nvPr/>
        </p:nvSpPr>
        <p:spPr>
          <a:xfrm>
            <a:off x="7016816" y="1434165"/>
            <a:ext cx="1130969" cy="1137586"/>
          </a:xfrm>
          <a:custGeom>
            <a:avLst/>
            <a:gdLst>
              <a:gd name="connsiteX0" fmla="*/ 0 w 1135781"/>
              <a:gd name="connsiteY0" fmla="*/ 0 h 1145407"/>
              <a:gd name="connsiteX1" fmla="*/ 4813 w 1135781"/>
              <a:gd name="connsiteY1" fmla="*/ 1145407 h 1145407"/>
              <a:gd name="connsiteX2" fmla="*/ 1135781 w 1135781"/>
              <a:gd name="connsiteY2" fmla="*/ 1140594 h 1145407"/>
              <a:gd name="connsiteX3" fmla="*/ 1121343 w 1135781"/>
              <a:gd name="connsiteY3" fmla="*/ 856649 h 1145407"/>
              <a:gd name="connsiteX4" fmla="*/ 1005840 w 1135781"/>
              <a:gd name="connsiteY4" fmla="*/ 389823 h 1145407"/>
              <a:gd name="connsiteX5" fmla="*/ 933651 w 1135781"/>
              <a:gd name="connsiteY5" fmla="*/ 216569 h 1145407"/>
              <a:gd name="connsiteX6" fmla="*/ 548640 w 1135781"/>
              <a:gd name="connsiteY6" fmla="*/ 86628 h 1145407"/>
              <a:gd name="connsiteX7" fmla="*/ 283945 w 1135781"/>
              <a:gd name="connsiteY7" fmla="*/ 24063 h 1145407"/>
              <a:gd name="connsiteX8" fmla="*/ 0 w 1135781"/>
              <a:gd name="connsiteY8" fmla="*/ 0 h 11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5781" h="1145407">
                <a:moveTo>
                  <a:pt x="0" y="0"/>
                </a:moveTo>
                <a:cubicBezTo>
                  <a:pt x="1604" y="381802"/>
                  <a:pt x="3209" y="763605"/>
                  <a:pt x="4813" y="1145407"/>
                </a:cubicBezTo>
                <a:lnTo>
                  <a:pt x="1135781" y="1140594"/>
                </a:lnTo>
                <a:lnTo>
                  <a:pt x="1121343" y="856649"/>
                </a:lnTo>
                <a:lnTo>
                  <a:pt x="1005840" y="389823"/>
                </a:lnTo>
                <a:lnTo>
                  <a:pt x="933651" y="216569"/>
                </a:lnTo>
                <a:lnTo>
                  <a:pt x="548640" y="86628"/>
                </a:lnTo>
                <a:lnTo>
                  <a:pt x="283945" y="24063"/>
                </a:lnTo>
                <a:lnTo>
                  <a:pt x="0" y="0"/>
                </a:lnTo>
                <a:close/>
              </a:path>
            </a:pathLst>
          </a:custGeom>
          <a:solidFill>
            <a:srgbClr val="001D3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D91CF67-C9E4-2343-99DA-DEF15AE3BAE8}"/>
              </a:ext>
            </a:extLst>
          </p:cNvPr>
          <p:cNvSpPr/>
          <p:nvPr/>
        </p:nvSpPr>
        <p:spPr>
          <a:xfrm>
            <a:off x="7016817" y="2569945"/>
            <a:ext cx="1130968" cy="1135781"/>
          </a:xfrm>
          <a:custGeom>
            <a:avLst/>
            <a:gdLst>
              <a:gd name="connsiteX0" fmla="*/ 0 w 1130968"/>
              <a:gd name="connsiteY0" fmla="*/ 0 h 1135781"/>
              <a:gd name="connsiteX1" fmla="*/ 4812 w 1130968"/>
              <a:gd name="connsiteY1" fmla="*/ 1135781 h 1135781"/>
              <a:gd name="connsiteX2" fmla="*/ 283945 w 1130968"/>
              <a:gd name="connsiteY2" fmla="*/ 1116531 h 1135781"/>
              <a:gd name="connsiteX3" fmla="*/ 765208 w 1130968"/>
              <a:gd name="connsiteY3" fmla="*/ 1001028 h 1135781"/>
              <a:gd name="connsiteX4" fmla="*/ 919212 w 1130968"/>
              <a:gd name="connsiteY4" fmla="*/ 924026 h 1135781"/>
              <a:gd name="connsiteX5" fmla="*/ 996215 w 1130968"/>
              <a:gd name="connsiteY5" fmla="*/ 765209 h 1135781"/>
              <a:gd name="connsiteX6" fmla="*/ 1116530 w 1130968"/>
              <a:gd name="connsiteY6" fmla="*/ 293571 h 1135781"/>
              <a:gd name="connsiteX7" fmla="*/ 1130968 w 1130968"/>
              <a:gd name="connsiteY7" fmla="*/ 4813 h 1135781"/>
              <a:gd name="connsiteX8" fmla="*/ 0 w 1130968"/>
              <a:gd name="connsiteY8" fmla="*/ 0 h 113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0968" h="1135781">
                <a:moveTo>
                  <a:pt x="0" y="0"/>
                </a:moveTo>
                <a:lnTo>
                  <a:pt x="4812" y="1135781"/>
                </a:lnTo>
                <a:lnTo>
                  <a:pt x="283945" y="1116531"/>
                </a:lnTo>
                <a:lnTo>
                  <a:pt x="765208" y="1001028"/>
                </a:lnTo>
                <a:lnTo>
                  <a:pt x="919212" y="924026"/>
                </a:lnTo>
                <a:lnTo>
                  <a:pt x="996215" y="765209"/>
                </a:lnTo>
                <a:lnTo>
                  <a:pt x="1116530" y="293571"/>
                </a:lnTo>
                <a:lnTo>
                  <a:pt x="1130968" y="48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F6D3095-81DE-A445-BA9C-9C94D54277AD}"/>
              </a:ext>
            </a:extLst>
          </p:cNvPr>
          <p:cNvSpPr/>
          <p:nvPr/>
        </p:nvSpPr>
        <p:spPr>
          <a:xfrm rot="10800000">
            <a:off x="5885847" y="2569945"/>
            <a:ext cx="1130969" cy="1137586"/>
          </a:xfrm>
          <a:custGeom>
            <a:avLst/>
            <a:gdLst>
              <a:gd name="connsiteX0" fmla="*/ 0 w 1135781"/>
              <a:gd name="connsiteY0" fmla="*/ 0 h 1145407"/>
              <a:gd name="connsiteX1" fmla="*/ 4813 w 1135781"/>
              <a:gd name="connsiteY1" fmla="*/ 1145407 h 1145407"/>
              <a:gd name="connsiteX2" fmla="*/ 1135781 w 1135781"/>
              <a:gd name="connsiteY2" fmla="*/ 1140594 h 1145407"/>
              <a:gd name="connsiteX3" fmla="*/ 1121343 w 1135781"/>
              <a:gd name="connsiteY3" fmla="*/ 856649 h 1145407"/>
              <a:gd name="connsiteX4" fmla="*/ 1005840 w 1135781"/>
              <a:gd name="connsiteY4" fmla="*/ 389823 h 1145407"/>
              <a:gd name="connsiteX5" fmla="*/ 933651 w 1135781"/>
              <a:gd name="connsiteY5" fmla="*/ 216569 h 1145407"/>
              <a:gd name="connsiteX6" fmla="*/ 548640 w 1135781"/>
              <a:gd name="connsiteY6" fmla="*/ 86628 h 1145407"/>
              <a:gd name="connsiteX7" fmla="*/ 283945 w 1135781"/>
              <a:gd name="connsiteY7" fmla="*/ 24063 h 1145407"/>
              <a:gd name="connsiteX8" fmla="*/ 0 w 1135781"/>
              <a:gd name="connsiteY8" fmla="*/ 0 h 11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5781" h="1145407">
                <a:moveTo>
                  <a:pt x="0" y="0"/>
                </a:moveTo>
                <a:cubicBezTo>
                  <a:pt x="1604" y="381802"/>
                  <a:pt x="3209" y="763605"/>
                  <a:pt x="4813" y="1145407"/>
                </a:cubicBezTo>
                <a:lnTo>
                  <a:pt x="1135781" y="1140594"/>
                </a:lnTo>
                <a:lnTo>
                  <a:pt x="1121343" y="856649"/>
                </a:lnTo>
                <a:lnTo>
                  <a:pt x="1005840" y="389823"/>
                </a:lnTo>
                <a:lnTo>
                  <a:pt x="933651" y="216569"/>
                </a:lnTo>
                <a:lnTo>
                  <a:pt x="548640" y="86628"/>
                </a:lnTo>
                <a:lnTo>
                  <a:pt x="283945" y="240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4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Partitioning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We asked: How is data partitioned between processes on the FV3 cubed sphere?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Next up: Halos on the cubed sphere</a:t>
            </a:r>
            <a:endParaRPr lang="en-US" sz="2000" b="1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B5043-E010-0443-B761-016A6ACC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97" y="973074"/>
            <a:ext cx="3197352" cy="3197352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E3986537-2AEB-E84D-A380-DD92E3C326BE}"/>
              </a:ext>
            </a:extLst>
          </p:cNvPr>
          <p:cNvSpPr/>
          <p:nvPr/>
        </p:nvSpPr>
        <p:spPr>
          <a:xfrm>
            <a:off x="5736657" y="1294598"/>
            <a:ext cx="1665170" cy="1665170"/>
          </a:xfrm>
          <a:custGeom>
            <a:avLst/>
            <a:gdLst>
              <a:gd name="connsiteX0" fmla="*/ 1655545 w 1665170"/>
              <a:gd name="connsiteY0" fmla="*/ 1655545 h 1665170"/>
              <a:gd name="connsiteX1" fmla="*/ 1665170 w 1665170"/>
              <a:gd name="connsiteY1" fmla="*/ 1280160 h 1665170"/>
              <a:gd name="connsiteX2" fmla="*/ 1660358 w 1665170"/>
              <a:gd name="connsiteY2" fmla="*/ 909587 h 1665170"/>
              <a:gd name="connsiteX3" fmla="*/ 1631482 w 1665170"/>
              <a:gd name="connsiteY3" fmla="*/ 582328 h 1665170"/>
              <a:gd name="connsiteX4" fmla="*/ 1592981 w 1665170"/>
              <a:gd name="connsiteY4" fmla="*/ 346509 h 1665170"/>
              <a:gd name="connsiteX5" fmla="*/ 1559292 w 1665170"/>
              <a:gd name="connsiteY5" fmla="*/ 163629 h 1665170"/>
              <a:gd name="connsiteX6" fmla="*/ 1597794 w 1665170"/>
              <a:gd name="connsiteY6" fmla="*/ 28876 h 1665170"/>
              <a:gd name="connsiteX7" fmla="*/ 1275347 w 1665170"/>
              <a:gd name="connsiteY7" fmla="*/ 0 h 1665170"/>
              <a:gd name="connsiteX8" fmla="*/ 957714 w 1665170"/>
              <a:gd name="connsiteY8" fmla="*/ 19250 h 1665170"/>
              <a:gd name="connsiteX9" fmla="*/ 688206 w 1665170"/>
              <a:gd name="connsiteY9" fmla="*/ 91440 h 1665170"/>
              <a:gd name="connsiteX10" fmla="*/ 452387 w 1665170"/>
              <a:gd name="connsiteY10" fmla="*/ 187693 h 1665170"/>
              <a:gd name="connsiteX11" fmla="*/ 288758 w 1665170"/>
              <a:gd name="connsiteY11" fmla="*/ 279133 h 1665170"/>
              <a:gd name="connsiteX12" fmla="*/ 178067 w 1665170"/>
              <a:gd name="connsiteY12" fmla="*/ 457200 h 1665170"/>
              <a:gd name="connsiteX13" fmla="*/ 96252 w 1665170"/>
              <a:gd name="connsiteY13" fmla="*/ 683394 h 1665170"/>
              <a:gd name="connsiteX14" fmla="*/ 24063 w 1665170"/>
              <a:gd name="connsiteY14" fmla="*/ 972151 h 1665170"/>
              <a:gd name="connsiteX15" fmla="*/ 0 w 1665170"/>
              <a:gd name="connsiteY15" fmla="*/ 1289785 h 1665170"/>
              <a:gd name="connsiteX16" fmla="*/ 28876 w 1665170"/>
              <a:gd name="connsiteY16" fmla="*/ 1602606 h 1665170"/>
              <a:gd name="connsiteX17" fmla="*/ 158817 w 1665170"/>
              <a:gd name="connsiteY17" fmla="*/ 1554480 h 1665170"/>
              <a:gd name="connsiteX18" fmla="*/ 341697 w 1665170"/>
              <a:gd name="connsiteY18" fmla="*/ 1592981 h 1665170"/>
              <a:gd name="connsiteX19" fmla="*/ 596766 w 1665170"/>
              <a:gd name="connsiteY19" fmla="*/ 1631482 h 1665170"/>
              <a:gd name="connsiteX20" fmla="*/ 899962 w 1665170"/>
              <a:gd name="connsiteY20" fmla="*/ 1655545 h 1665170"/>
              <a:gd name="connsiteX21" fmla="*/ 1280160 w 1665170"/>
              <a:gd name="connsiteY21" fmla="*/ 1665170 h 1665170"/>
              <a:gd name="connsiteX22" fmla="*/ 1655545 w 1665170"/>
              <a:gd name="connsiteY22" fmla="*/ 1655545 h 16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65170" h="1665170">
                <a:moveTo>
                  <a:pt x="1655545" y="1655545"/>
                </a:moveTo>
                <a:lnTo>
                  <a:pt x="1665170" y="1280160"/>
                </a:lnTo>
                <a:lnTo>
                  <a:pt x="1660358" y="909587"/>
                </a:lnTo>
                <a:lnTo>
                  <a:pt x="1631482" y="582328"/>
                </a:lnTo>
                <a:lnTo>
                  <a:pt x="1592981" y="346509"/>
                </a:lnTo>
                <a:lnTo>
                  <a:pt x="1559292" y="163629"/>
                </a:lnTo>
                <a:lnTo>
                  <a:pt x="1597794" y="28876"/>
                </a:lnTo>
                <a:lnTo>
                  <a:pt x="1275347" y="0"/>
                </a:lnTo>
                <a:lnTo>
                  <a:pt x="957714" y="19250"/>
                </a:lnTo>
                <a:lnTo>
                  <a:pt x="688206" y="91440"/>
                </a:lnTo>
                <a:lnTo>
                  <a:pt x="452387" y="187693"/>
                </a:lnTo>
                <a:lnTo>
                  <a:pt x="288758" y="279133"/>
                </a:lnTo>
                <a:lnTo>
                  <a:pt x="178067" y="457200"/>
                </a:lnTo>
                <a:lnTo>
                  <a:pt x="96252" y="683394"/>
                </a:lnTo>
                <a:lnTo>
                  <a:pt x="24063" y="972151"/>
                </a:lnTo>
                <a:lnTo>
                  <a:pt x="0" y="1289785"/>
                </a:lnTo>
                <a:lnTo>
                  <a:pt x="28876" y="1602606"/>
                </a:lnTo>
                <a:lnTo>
                  <a:pt x="158817" y="1554480"/>
                </a:lnTo>
                <a:lnTo>
                  <a:pt x="341697" y="1592981"/>
                </a:lnTo>
                <a:lnTo>
                  <a:pt x="596766" y="1631482"/>
                </a:lnTo>
                <a:lnTo>
                  <a:pt x="899962" y="1655545"/>
                </a:lnTo>
                <a:lnTo>
                  <a:pt x="1280160" y="1665170"/>
                </a:lnTo>
                <a:lnTo>
                  <a:pt x="1655545" y="165554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18B576-B91F-E84A-8417-D28D6A6B3050}"/>
              </a:ext>
            </a:extLst>
          </p:cNvPr>
          <p:cNvSpPr/>
          <p:nvPr/>
        </p:nvSpPr>
        <p:spPr>
          <a:xfrm rot="5400000">
            <a:off x="6630203" y="1294598"/>
            <a:ext cx="1665170" cy="1665170"/>
          </a:xfrm>
          <a:custGeom>
            <a:avLst/>
            <a:gdLst>
              <a:gd name="connsiteX0" fmla="*/ 1655545 w 1665170"/>
              <a:gd name="connsiteY0" fmla="*/ 1655545 h 1665170"/>
              <a:gd name="connsiteX1" fmla="*/ 1665170 w 1665170"/>
              <a:gd name="connsiteY1" fmla="*/ 1280160 h 1665170"/>
              <a:gd name="connsiteX2" fmla="*/ 1660358 w 1665170"/>
              <a:gd name="connsiteY2" fmla="*/ 909587 h 1665170"/>
              <a:gd name="connsiteX3" fmla="*/ 1631482 w 1665170"/>
              <a:gd name="connsiteY3" fmla="*/ 582328 h 1665170"/>
              <a:gd name="connsiteX4" fmla="*/ 1592981 w 1665170"/>
              <a:gd name="connsiteY4" fmla="*/ 346509 h 1665170"/>
              <a:gd name="connsiteX5" fmla="*/ 1559292 w 1665170"/>
              <a:gd name="connsiteY5" fmla="*/ 163629 h 1665170"/>
              <a:gd name="connsiteX6" fmla="*/ 1597794 w 1665170"/>
              <a:gd name="connsiteY6" fmla="*/ 28876 h 1665170"/>
              <a:gd name="connsiteX7" fmla="*/ 1275347 w 1665170"/>
              <a:gd name="connsiteY7" fmla="*/ 0 h 1665170"/>
              <a:gd name="connsiteX8" fmla="*/ 957714 w 1665170"/>
              <a:gd name="connsiteY8" fmla="*/ 19250 h 1665170"/>
              <a:gd name="connsiteX9" fmla="*/ 688206 w 1665170"/>
              <a:gd name="connsiteY9" fmla="*/ 91440 h 1665170"/>
              <a:gd name="connsiteX10" fmla="*/ 452387 w 1665170"/>
              <a:gd name="connsiteY10" fmla="*/ 187693 h 1665170"/>
              <a:gd name="connsiteX11" fmla="*/ 288758 w 1665170"/>
              <a:gd name="connsiteY11" fmla="*/ 279133 h 1665170"/>
              <a:gd name="connsiteX12" fmla="*/ 178067 w 1665170"/>
              <a:gd name="connsiteY12" fmla="*/ 457200 h 1665170"/>
              <a:gd name="connsiteX13" fmla="*/ 96252 w 1665170"/>
              <a:gd name="connsiteY13" fmla="*/ 683394 h 1665170"/>
              <a:gd name="connsiteX14" fmla="*/ 24063 w 1665170"/>
              <a:gd name="connsiteY14" fmla="*/ 972151 h 1665170"/>
              <a:gd name="connsiteX15" fmla="*/ 0 w 1665170"/>
              <a:gd name="connsiteY15" fmla="*/ 1289785 h 1665170"/>
              <a:gd name="connsiteX16" fmla="*/ 28876 w 1665170"/>
              <a:gd name="connsiteY16" fmla="*/ 1602606 h 1665170"/>
              <a:gd name="connsiteX17" fmla="*/ 158817 w 1665170"/>
              <a:gd name="connsiteY17" fmla="*/ 1554480 h 1665170"/>
              <a:gd name="connsiteX18" fmla="*/ 341697 w 1665170"/>
              <a:gd name="connsiteY18" fmla="*/ 1592981 h 1665170"/>
              <a:gd name="connsiteX19" fmla="*/ 596766 w 1665170"/>
              <a:gd name="connsiteY19" fmla="*/ 1631482 h 1665170"/>
              <a:gd name="connsiteX20" fmla="*/ 899962 w 1665170"/>
              <a:gd name="connsiteY20" fmla="*/ 1655545 h 1665170"/>
              <a:gd name="connsiteX21" fmla="*/ 1280160 w 1665170"/>
              <a:gd name="connsiteY21" fmla="*/ 1665170 h 1665170"/>
              <a:gd name="connsiteX22" fmla="*/ 1655545 w 1665170"/>
              <a:gd name="connsiteY22" fmla="*/ 1655545 h 16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65170" h="1665170">
                <a:moveTo>
                  <a:pt x="1655545" y="1655545"/>
                </a:moveTo>
                <a:lnTo>
                  <a:pt x="1665170" y="1280160"/>
                </a:lnTo>
                <a:lnTo>
                  <a:pt x="1660358" y="909587"/>
                </a:lnTo>
                <a:lnTo>
                  <a:pt x="1631482" y="582328"/>
                </a:lnTo>
                <a:lnTo>
                  <a:pt x="1592981" y="346509"/>
                </a:lnTo>
                <a:lnTo>
                  <a:pt x="1559292" y="163629"/>
                </a:lnTo>
                <a:lnTo>
                  <a:pt x="1597794" y="28876"/>
                </a:lnTo>
                <a:lnTo>
                  <a:pt x="1275347" y="0"/>
                </a:lnTo>
                <a:lnTo>
                  <a:pt x="957714" y="19250"/>
                </a:lnTo>
                <a:lnTo>
                  <a:pt x="688206" y="91440"/>
                </a:lnTo>
                <a:lnTo>
                  <a:pt x="452387" y="187693"/>
                </a:lnTo>
                <a:lnTo>
                  <a:pt x="288758" y="279133"/>
                </a:lnTo>
                <a:lnTo>
                  <a:pt x="178067" y="457200"/>
                </a:lnTo>
                <a:lnTo>
                  <a:pt x="96252" y="683394"/>
                </a:lnTo>
                <a:lnTo>
                  <a:pt x="24063" y="972151"/>
                </a:lnTo>
                <a:lnTo>
                  <a:pt x="0" y="1289785"/>
                </a:lnTo>
                <a:lnTo>
                  <a:pt x="28876" y="1602606"/>
                </a:lnTo>
                <a:lnTo>
                  <a:pt x="158817" y="1554480"/>
                </a:lnTo>
                <a:lnTo>
                  <a:pt x="341697" y="1592981"/>
                </a:lnTo>
                <a:lnTo>
                  <a:pt x="596766" y="1631482"/>
                </a:lnTo>
                <a:lnTo>
                  <a:pt x="899962" y="1655545"/>
                </a:lnTo>
                <a:lnTo>
                  <a:pt x="1280160" y="1665170"/>
                </a:lnTo>
                <a:lnTo>
                  <a:pt x="1655545" y="1655545"/>
                </a:lnTo>
                <a:close/>
              </a:path>
            </a:pathLst>
          </a:custGeom>
          <a:solidFill>
            <a:srgbClr val="001D3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5C2E02C-55B2-8C40-9878-9DCD04629A6C}"/>
              </a:ext>
            </a:extLst>
          </p:cNvPr>
          <p:cNvSpPr/>
          <p:nvPr/>
        </p:nvSpPr>
        <p:spPr>
          <a:xfrm rot="10800000">
            <a:off x="6630203" y="2192956"/>
            <a:ext cx="1665170" cy="1665170"/>
          </a:xfrm>
          <a:custGeom>
            <a:avLst/>
            <a:gdLst>
              <a:gd name="connsiteX0" fmla="*/ 1655545 w 1665170"/>
              <a:gd name="connsiteY0" fmla="*/ 1655545 h 1665170"/>
              <a:gd name="connsiteX1" fmla="*/ 1665170 w 1665170"/>
              <a:gd name="connsiteY1" fmla="*/ 1280160 h 1665170"/>
              <a:gd name="connsiteX2" fmla="*/ 1660358 w 1665170"/>
              <a:gd name="connsiteY2" fmla="*/ 909587 h 1665170"/>
              <a:gd name="connsiteX3" fmla="*/ 1631482 w 1665170"/>
              <a:gd name="connsiteY3" fmla="*/ 582328 h 1665170"/>
              <a:gd name="connsiteX4" fmla="*/ 1592981 w 1665170"/>
              <a:gd name="connsiteY4" fmla="*/ 346509 h 1665170"/>
              <a:gd name="connsiteX5" fmla="*/ 1559292 w 1665170"/>
              <a:gd name="connsiteY5" fmla="*/ 163629 h 1665170"/>
              <a:gd name="connsiteX6" fmla="*/ 1597794 w 1665170"/>
              <a:gd name="connsiteY6" fmla="*/ 28876 h 1665170"/>
              <a:gd name="connsiteX7" fmla="*/ 1275347 w 1665170"/>
              <a:gd name="connsiteY7" fmla="*/ 0 h 1665170"/>
              <a:gd name="connsiteX8" fmla="*/ 957714 w 1665170"/>
              <a:gd name="connsiteY8" fmla="*/ 19250 h 1665170"/>
              <a:gd name="connsiteX9" fmla="*/ 688206 w 1665170"/>
              <a:gd name="connsiteY9" fmla="*/ 91440 h 1665170"/>
              <a:gd name="connsiteX10" fmla="*/ 452387 w 1665170"/>
              <a:gd name="connsiteY10" fmla="*/ 187693 h 1665170"/>
              <a:gd name="connsiteX11" fmla="*/ 288758 w 1665170"/>
              <a:gd name="connsiteY11" fmla="*/ 279133 h 1665170"/>
              <a:gd name="connsiteX12" fmla="*/ 178067 w 1665170"/>
              <a:gd name="connsiteY12" fmla="*/ 457200 h 1665170"/>
              <a:gd name="connsiteX13" fmla="*/ 96252 w 1665170"/>
              <a:gd name="connsiteY13" fmla="*/ 683394 h 1665170"/>
              <a:gd name="connsiteX14" fmla="*/ 24063 w 1665170"/>
              <a:gd name="connsiteY14" fmla="*/ 972151 h 1665170"/>
              <a:gd name="connsiteX15" fmla="*/ 0 w 1665170"/>
              <a:gd name="connsiteY15" fmla="*/ 1289785 h 1665170"/>
              <a:gd name="connsiteX16" fmla="*/ 28876 w 1665170"/>
              <a:gd name="connsiteY16" fmla="*/ 1602606 h 1665170"/>
              <a:gd name="connsiteX17" fmla="*/ 158817 w 1665170"/>
              <a:gd name="connsiteY17" fmla="*/ 1554480 h 1665170"/>
              <a:gd name="connsiteX18" fmla="*/ 341697 w 1665170"/>
              <a:gd name="connsiteY18" fmla="*/ 1592981 h 1665170"/>
              <a:gd name="connsiteX19" fmla="*/ 596766 w 1665170"/>
              <a:gd name="connsiteY19" fmla="*/ 1631482 h 1665170"/>
              <a:gd name="connsiteX20" fmla="*/ 899962 w 1665170"/>
              <a:gd name="connsiteY20" fmla="*/ 1655545 h 1665170"/>
              <a:gd name="connsiteX21" fmla="*/ 1280160 w 1665170"/>
              <a:gd name="connsiteY21" fmla="*/ 1665170 h 1665170"/>
              <a:gd name="connsiteX22" fmla="*/ 1655545 w 1665170"/>
              <a:gd name="connsiteY22" fmla="*/ 1655545 h 16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65170" h="1665170">
                <a:moveTo>
                  <a:pt x="1655545" y="1655545"/>
                </a:moveTo>
                <a:lnTo>
                  <a:pt x="1665170" y="1280160"/>
                </a:lnTo>
                <a:lnTo>
                  <a:pt x="1660358" y="909587"/>
                </a:lnTo>
                <a:lnTo>
                  <a:pt x="1631482" y="582328"/>
                </a:lnTo>
                <a:lnTo>
                  <a:pt x="1592981" y="346509"/>
                </a:lnTo>
                <a:lnTo>
                  <a:pt x="1559292" y="163629"/>
                </a:lnTo>
                <a:lnTo>
                  <a:pt x="1597794" y="28876"/>
                </a:lnTo>
                <a:lnTo>
                  <a:pt x="1275347" y="0"/>
                </a:lnTo>
                <a:lnTo>
                  <a:pt x="957714" y="19250"/>
                </a:lnTo>
                <a:lnTo>
                  <a:pt x="688206" y="91440"/>
                </a:lnTo>
                <a:lnTo>
                  <a:pt x="452387" y="187693"/>
                </a:lnTo>
                <a:lnTo>
                  <a:pt x="288758" y="279133"/>
                </a:lnTo>
                <a:lnTo>
                  <a:pt x="178067" y="457200"/>
                </a:lnTo>
                <a:lnTo>
                  <a:pt x="96252" y="683394"/>
                </a:lnTo>
                <a:lnTo>
                  <a:pt x="24063" y="972151"/>
                </a:lnTo>
                <a:lnTo>
                  <a:pt x="0" y="1289785"/>
                </a:lnTo>
                <a:lnTo>
                  <a:pt x="28876" y="1602606"/>
                </a:lnTo>
                <a:lnTo>
                  <a:pt x="158817" y="1554480"/>
                </a:lnTo>
                <a:lnTo>
                  <a:pt x="341697" y="1592981"/>
                </a:lnTo>
                <a:lnTo>
                  <a:pt x="596766" y="1631482"/>
                </a:lnTo>
                <a:lnTo>
                  <a:pt x="899962" y="1655545"/>
                </a:lnTo>
                <a:lnTo>
                  <a:pt x="1280160" y="1665170"/>
                </a:lnTo>
                <a:lnTo>
                  <a:pt x="1655545" y="165554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79E6AE-9CE9-DF4A-B089-B5862F3D209A}"/>
              </a:ext>
            </a:extLst>
          </p:cNvPr>
          <p:cNvSpPr/>
          <p:nvPr/>
        </p:nvSpPr>
        <p:spPr>
          <a:xfrm rot="16200000">
            <a:off x="5736657" y="2192956"/>
            <a:ext cx="1665170" cy="1665170"/>
          </a:xfrm>
          <a:custGeom>
            <a:avLst/>
            <a:gdLst>
              <a:gd name="connsiteX0" fmla="*/ 1655545 w 1665170"/>
              <a:gd name="connsiteY0" fmla="*/ 1655545 h 1665170"/>
              <a:gd name="connsiteX1" fmla="*/ 1665170 w 1665170"/>
              <a:gd name="connsiteY1" fmla="*/ 1280160 h 1665170"/>
              <a:gd name="connsiteX2" fmla="*/ 1660358 w 1665170"/>
              <a:gd name="connsiteY2" fmla="*/ 909587 h 1665170"/>
              <a:gd name="connsiteX3" fmla="*/ 1631482 w 1665170"/>
              <a:gd name="connsiteY3" fmla="*/ 582328 h 1665170"/>
              <a:gd name="connsiteX4" fmla="*/ 1592981 w 1665170"/>
              <a:gd name="connsiteY4" fmla="*/ 346509 h 1665170"/>
              <a:gd name="connsiteX5" fmla="*/ 1559292 w 1665170"/>
              <a:gd name="connsiteY5" fmla="*/ 163629 h 1665170"/>
              <a:gd name="connsiteX6" fmla="*/ 1597794 w 1665170"/>
              <a:gd name="connsiteY6" fmla="*/ 28876 h 1665170"/>
              <a:gd name="connsiteX7" fmla="*/ 1275347 w 1665170"/>
              <a:gd name="connsiteY7" fmla="*/ 0 h 1665170"/>
              <a:gd name="connsiteX8" fmla="*/ 957714 w 1665170"/>
              <a:gd name="connsiteY8" fmla="*/ 19250 h 1665170"/>
              <a:gd name="connsiteX9" fmla="*/ 688206 w 1665170"/>
              <a:gd name="connsiteY9" fmla="*/ 91440 h 1665170"/>
              <a:gd name="connsiteX10" fmla="*/ 452387 w 1665170"/>
              <a:gd name="connsiteY10" fmla="*/ 187693 h 1665170"/>
              <a:gd name="connsiteX11" fmla="*/ 288758 w 1665170"/>
              <a:gd name="connsiteY11" fmla="*/ 279133 h 1665170"/>
              <a:gd name="connsiteX12" fmla="*/ 178067 w 1665170"/>
              <a:gd name="connsiteY12" fmla="*/ 457200 h 1665170"/>
              <a:gd name="connsiteX13" fmla="*/ 96252 w 1665170"/>
              <a:gd name="connsiteY13" fmla="*/ 683394 h 1665170"/>
              <a:gd name="connsiteX14" fmla="*/ 24063 w 1665170"/>
              <a:gd name="connsiteY14" fmla="*/ 972151 h 1665170"/>
              <a:gd name="connsiteX15" fmla="*/ 0 w 1665170"/>
              <a:gd name="connsiteY15" fmla="*/ 1289785 h 1665170"/>
              <a:gd name="connsiteX16" fmla="*/ 28876 w 1665170"/>
              <a:gd name="connsiteY16" fmla="*/ 1602606 h 1665170"/>
              <a:gd name="connsiteX17" fmla="*/ 158817 w 1665170"/>
              <a:gd name="connsiteY17" fmla="*/ 1554480 h 1665170"/>
              <a:gd name="connsiteX18" fmla="*/ 341697 w 1665170"/>
              <a:gd name="connsiteY18" fmla="*/ 1592981 h 1665170"/>
              <a:gd name="connsiteX19" fmla="*/ 596766 w 1665170"/>
              <a:gd name="connsiteY19" fmla="*/ 1631482 h 1665170"/>
              <a:gd name="connsiteX20" fmla="*/ 899962 w 1665170"/>
              <a:gd name="connsiteY20" fmla="*/ 1655545 h 1665170"/>
              <a:gd name="connsiteX21" fmla="*/ 1280160 w 1665170"/>
              <a:gd name="connsiteY21" fmla="*/ 1665170 h 1665170"/>
              <a:gd name="connsiteX22" fmla="*/ 1655545 w 1665170"/>
              <a:gd name="connsiteY22" fmla="*/ 1655545 h 16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65170" h="1665170">
                <a:moveTo>
                  <a:pt x="1655545" y="1655545"/>
                </a:moveTo>
                <a:lnTo>
                  <a:pt x="1665170" y="1280160"/>
                </a:lnTo>
                <a:lnTo>
                  <a:pt x="1660358" y="909587"/>
                </a:lnTo>
                <a:lnTo>
                  <a:pt x="1631482" y="582328"/>
                </a:lnTo>
                <a:lnTo>
                  <a:pt x="1592981" y="346509"/>
                </a:lnTo>
                <a:lnTo>
                  <a:pt x="1559292" y="163629"/>
                </a:lnTo>
                <a:lnTo>
                  <a:pt x="1597794" y="28876"/>
                </a:lnTo>
                <a:lnTo>
                  <a:pt x="1275347" y="0"/>
                </a:lnTo>
                <a:lnTo>
                  <a:pt x="957714" y="19250"/>
                </a:lnTo>
                <a:lnTo>
                  <a:pt x="688206" y="91440"/>
                </a:lnTo>
                <a:lnTo>
                  <a:pt x="452387" y="187693"/>
                </a:lnTo>
                <a:lnTo>
                  <a:pt x="288758" y="279133"/>
                </a:lnTo>
                <a:lnTo>
                  <a:pt x="178067" y="457200"/>
                </a:lnTo>
                <a:lnTo>
                  <a:pt x="96252" y="683394"/>
                </a:lnTo>
                <a:lnTo>
                  <a:pt x="24063" y="972151"/>
                </a:lnTo>
                <a:lnTo>
                  <a:pt x="0" y="1289785"/>
                </a:lnTo>
                <a:lnTo>
                  <a:pt x="28876" y="1602606"/>
                </a:lnTo>
                <a:lnTo>
                  <a:pt x="158817" y="1554480"/>
                </a:lnTo>
                <a:lnTo>
                  <a:pt x="341697" y="1592981"/>
                </a:lnTo>
                <a:lnTo>
                  <a:pt x="596766" y="1631482"/>
                </a:lnTo>
                <a:lnTo>
                  <a:pt x="899962" y="1655545"/>
                </a:lnTo>
                <a:lnTo>
                  <a:pt x="1280160" y="1665170"/>
                </a:lnTo>
                <a:lnTo>
                  <a:pt x="1655545" y="1655545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8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1267920"/>
            <a:ext cx="9143640" cy="387504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TextShape 2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001D30"/>
                </a:solidFill>
                <a:latin typeface="Franklin Gothic Demi"/>
              </a:rPr>
              <a:t>Motivation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1104793" y="1749992"/>
            <a:ext cx="6610320" cy="241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So you’ve learned everything about GT4py.</a:t>
            </a:r>
          </a:p>
          <a:p>
            <a:pPr algn="ctr"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You want to build a dynamical core.</a:t>
            </a:r>
          </a:p>
          <a:p>
            <a:pPr algn="ctr">
              <a:spcBef>
                <a:spcPts val="300"/>
              </a:spcBef>
              <a:spcAft>
                <a:spcPts val="601"/>
              </a:spcAft>
            </a:pP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algn="ctr"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What’s missing?</a:t>
            </a: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26D5F-5377-4F46-9604-2C0EF6C3EC5A}"/>
              </a:ext>
            </a:extLst>
          </p:cNvPr>
          <p:cNvSpPr txBox="1"/>
          <p:nvPr/>
        </p:nvSpPr>
        <p:spPr>
          <a:xfrm>
            <a:off x="3114151" y="3405356"/>
            <a:ext cx="2591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(voice or type in Slack)</a:t>
            </a:r>
          </a:p>
        </p:txBody>
      </p:sp>
    </p:spTree>
    <p:extLst>
      <p:ext uri="{BB962C8B-B14F-4D97-AF65-F5344CB8AC3E}">
        <p14:creationId xmlns:p14="http://schemas.microsoft.com/office/powerpoint/2010/main" val="1616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1267920"/>
            <a:ext cx="9143640" cy="387504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TextShape 2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001D30"/>
                </a:solidFill>
                <a:latin typeface="Franklin Gothic Demi"/>
              </a:rPr>
              <a:t>Halos in the FV3 Cubed Sphere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1104793" y="1749992"/>
            <a:ext cx="6610320" cy="241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Learning Goal*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: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What do halos look like on the cubed sphere, especially on tile corners? </a:t>
            </a:r>
            <a:br>
              <a:rPr lang="en-US" sz="2000" spc="-1" dirty="0">
                <a:solidFill>
                  <a:srgbClr val="001D30"/>
                </a:solidFill>
                <a:latin typeface="Franklin Gothic Book"/>
              </a:rPr>
            </a:b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* this review will motivate the existence of code objects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20705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Halos in the FV3 Cubed Sphere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Halos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Must extend inputs to include data from neighboring domains required for spatial derivatives</a:t>
            </a:r>
            <a:br>
              <a:rPr lang="en-US" sz="2000" spc="-1" dirty="0">
                <a:solidFill>
                  <a:srgbClr val="001D30"/>
                </a:solidFill>
                <a:latin typeface="Franklin Gothic Book"/>
              </a:rPr>
            </a:b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Outputs 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are not extended to include the halo (if you did, you’d need to even further extend the inputs)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B886F-54D2-C045-950D-13142933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97" y="973074"/>
            <a:ext cx="3197352" cy="3197352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DF24B0B4-D60E-B94F-9552-950390E2794E}"/>
              </a:ext>
            </a:extLst>
          </p:cNvPr>
          <p:cNvSpPr/>
          <p:nvPr/>
        </p:nvSpPr>
        <p:spPr>
          <a:xfrm rot="16200000">
            <a:off x="5736657" y="2192956"/>
            <a:ext cx="1665170" cy="1665170"/>
          </a:xfrm>
          <a:custGeom>
            <a:avLst/>
            <a:gdLst>
              <a:gd name="connsiteX0" fmla="*/ 1655545 w 1665170"/>
              <a:gd name="connsiteY0" fmla="*/ 1655545 h 1665170"/>
              <a:gd name="connsiteX1" fmla="*/ 1665170 w 1665170"/>
              <a:gd name="connsiteY1" fmla="*/ 1280160 h 1665170"/>
              <a:gd name="connsiteX2" fmla="*/ 1660358 w 1665170"/>
              <a:gd name="connsiteY2" fmla="*/ 909587 h 1665170"/>
              <a:gd name="connsiteX3" fmla="*/ 1631482 w 1665170"/>
              <a:gd name="connsiteY3" fmla="*/ 582328 h 1665170"/>
              <a:gd name="connsiteX4" fmla="*/ 1592981 w 1665170"/>
              <a:gd name="connsiteY4" fmla="*/ 346509 h 1665170"/>
              <a:gd name="connsiteX5" fmla="*/ 1559292 w 1665170"/>
              <a:gd name="connsiteY5" fmla="*/ 163629 h 1665170"/>
              <a:gd name="connsiteX6" fmla="*/ 1597794 w 1665170"/>
              <a:gd name="connsiteY6" fmla="*/ 28876 h 1665170"/>
              <a:gd name="connsiteX7" fmla="*/ 1275347 w 1665170"/>
              <a:gd name="connsiteY7" fmla="*/ 0 h 1665170"/>
              <a:gd name="connsiteX8" fmla="*/ 957714 w 1665170"/>
              <a:gd name="connsiteY8" fmla="*/ 19250 h 1665170"/>
              <a:gd name="connsiteX9" fmla="*/ 688206 w 1665170"/>
              <a:gd name="connsiteY9" fmla="*/ 91440 h 1665170"/>
              <a:gd name="connsiteX10" fmla="*/ 452387 w 1665170"/>
              <a:gd name="connsiteY10" fmla="*/ 187693 h 1665170"/>
              <a:gd name="connsiteX11" fmla="*/ 288758 w 1665170"/>
              <a:gd name="connsiteY11" fmla="*/ 279133 h 1665170"/>
              <a:gd name="connsiteX12" fmla="*/ 178067 w 1665170"/>
              <a:gd name="connsiteY12" fmla="*/ 457200 h 1665170"/>
              <a:gd name="connsiteX13" fmla="*/ 96252 w 1665170"/>
              <a:gd name="connsiteY13" fmla="*/ 683394 h 1665170"/>
              <a:gd name="connsiteX14" fmla="*/ 24063 w 1665170"/>
              <a:gd name="connsiteY14" fmla="*/ 972151 h 1665170"/>
              <a:gd name="connsiteX15" fmla="*/ 0 w 1665170"/>
              <a:gd name="connsiteY15" fmla="*/ 1289785 h 1665170"/>
              <a:gd name="connsiteX16" fmla="*/ 28876 w 1665170"/>
              <a:gd name="connsiteY16" fmla="*/ 1602606 h 1665170"/>
              <a:gd name="connsiteX17" fmla="*/ 158817 w 1665170"/>
              <a:gd name="connsiteY17" fmla="*/ 1554480 h 1665170"/>
              <a:gd name="connsiteX18" fmla="*/ 341697 w 1665170"/>
              <a:gd name="connsiteY18" fmla="*/ 1592981 h 1665170"/>
              <a:gd name="connsiteX19" fmla="*/ 596766 w 1665170"/>
              <a:gd name="connsiteY19" fmla="*/ 1631482 h 1665170"/>
              <a:gd name="connsiteX20" fmla="*/ 899962 w 1665170"/>
              <a:gd name="connsiteY20" fmla="*/ 1655545 h 1665170"/>
              <a:gd name="connsiteX21" fmla="*/ 1280160 w 1665170"/>
              <a:gd name="connsiteY21" fmla="*/ 1665170 h 1665170"/>
              <a:gd name="connsiteX22" fmla="*/ 1655545 w 1665170"/>
              <a:gd name="connsiteY22" fmla="*/ 1655545 h 16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65170" h="1665170">
                <a:moveTo>
                  <a:pt x="1655545" y="1655545"/>
                </a:moveTo>
                <a:lnTo>
                  <a:pt x="1665170" y="1280160"/>
                </a:lnTo>
                <a:lnTo>
                  <a:pt x="1660358" y="909587"/>
                </a:lnTo>
                <a:lnTo>
                  <a:pt x="1631482" y="582328"/>
                </a:lnTo>
                <a:lnTo>
                  <a:pt x="1592981" y="346509"/>
                </a:lnTo>
                <a:lnTo>
                  <a:pt x="1559292" y="163629"/>
                </a:lnTo>
                <a:lnTo>
                  <a:pt x="1597794" y="28876"/>
                </a:lnTo>
                <a:lnTo>
                  <a:pt x="1275347" y="0"/>
                </a:lnTo>
                <a:lnTo>
                  <a:pt x="957714" y="19250"/>
                </a:lnTo>
                <a:lnTo>
                  <a:pt x="688206" y="91440"/>
                </a:lnTo>
                <a:lnTo>
                  <a:pt x="452387" y="187693"/>
                </a:lnTo>
                <a:lnTo>
                  <a:pt x="288758" y="279133"/>
                </a:lnTo>
                <a:lnTo>
                  <a:pt x="178067" y="457200"/>
                </a:lnTo>
                <a:lnTo>
                  <a:pt x="96252" y="683394"/>
                </a:lnTo>
                <a:lnTo>
                  <a:pt x="24063" y="972151"/>
                </a:lnTo>
                <a:lnTo>
                  <a:pt x="0" y="1289785"/>
                </a:lnTo>
                <a:lnTo>
                  <a:pt x="28876" y="1602606"/>
                </a:lnTo>
                <a:lnTo>
                  <a:pt x="158817" y="1554480"/>
                </a:lnTo>
                <a:lnTo>
                  <a:pt x="341697" y="1592981"/>
                </a:lnTo>
                <a:lnTo>
                  <a:pt x="596766" y="1631482"/>
                </a:lnTo>
                <a:lnTo>
                  <a:pt x="899962" y="1655545"/>
                </a:lnTo>
                <a:lnTo>
                  <a:pt x="1280160" y="1665170"/>
                </a:lnTo>
                <a:lnTo>
                  <a:pt x="1655545" y="1655545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0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Halos in the FV3 Cubed Sphere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Halos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Input data from neighboring ranks required to compute output data on this rank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B886F-54D2-C045-950D-13142933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97" y="973074"/>
            <a:ext cx="3197352" cy="3197352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DF24B0B4-D60E-B94F-9552-950390E2794E}"/>
              </a:ext>
            </a:extLst>
          </p:cNvPr>
          <p:cNvSpPr/>
          <p:nvPr/>
        </p:nvSpPr>
        <p:spPr>
          <a:xfrm rot="16200000">
            <a:off x="5736657" y="2192956"/>
            <a:ext cx="1665170" cy="1665170"/>
          </a:xfrm>
          <a:custGeom>
            <a:avLst/>
            <a:gdLst>
              <a:gd name="connsiteX0" fmla="*/ 1655545 w 1665170"/>
              <a:gd name="connsiteY0" fmla="*/ 1655545 h 1665170"/>
              <a:gd name="connsiteX1" fmla="*/ 1665170 w 1665170"/>
              <a:gd name="connsiteY1" fmla="*/ 1280160 h 1665170"/>
              <a:gd name="connsiteX2" fmla="*/ 1660358 w 1665170"/>
              <a:gd name="connsiteY2" fmla="*/ 909587 h 1665170"/>
              <a:gd name="connsiteX3" fmla="*/ 1631482 w 1665170"/>
              <a:gd name="connsiteY3" fmla="*/ 582328 h 1665170"/>
              <a:gd name="connsiteX4" fmla="*/ 1592981 w 1665170"/>
              <a:gd name="connsiteY4" fmla="*/ 346509 h 1665170"/>
              <a:gd name="connsiteX5" fmla="*/ 1559292 w 1665170"/>
              <a:gd name="connsiteY5" fmla="*/ 163629 h 1665170"/>
              <a:gd name="connsiteX6" fmla="*/ 1597794 w 1665170"/>
              <a:gd name="connsiteY6" fmla="*/ 28876 h 1665170"/>
              <a:gd name="connsiteX7" fmla="*/ 1275347 w 1665170"/>
              <a:gd name="connsiteY7" fmla="*/ 0 h 1665170"/>
              <a:gd name="connsiteX8" fmla="*/ 957714 w 1665170"/>
              <a:gd name="connsiteY8" fmla="*/ 19250 h 1665170"/>
              <a:gd name="connsiteX9" fmla="*/ 688206 w 1665170"/>
              <a:gd name="connsiteY9" fmla="*/ 91440 h 1665170"/>
              <a:gd name="connsiteX10" fmla="*/ 452387 w 1665170"/>
              <a:gd name="connsiteY10" fmla="*/ 187693 h 1665170"/>
              <a:gd name="connsiteX11" fmla="*/ 288758 w 1665170"/>
              <a:gd name="connsiteY11" fmla="*/ 279133 h 1665170"/>
              <a:gd name="connsiteX12" fmla="*/ 178067 w 1665170"/>
              <a:gd name="connsiteY12" fmla="*/ 457200 h 1665170"/>
              <a:gd name="connsiteX13" fmla="*/ 96252 w 1665170"/>
              <a:gd name="connsiteY13" fmla="*/ 683394 h 1665170"/>
              <a:gd name="connsiteX14" fmla="*/ 24063 w 1665170"/>
              <a:gd name="connsiteY14" fmla="*/ 972151 h 1665170"/>
              <a:gd name="connsiteX15" fmla="*/ 0 w 1665170"/>
              <a:gd name="connsiteY15" fmla="*/ 1289785 h 1665170"/>
              <a:gd name="connsiteX16" fmla="*/ 28876 w 1665170"/>
              <a:gd name="connsiteY16" fmla="*/ 1602606 h 1665170"/>
              <a:gd name="connsiteX17" fmla="*/ 158817 w 1665170"/>
              <a:gd name="connsiteY17" fmla="*/ 1554480 h 1665170"/>
              <a:gd name="connsiteX18" fmla="*/ 341697 w 1665170"/>
              <a:gd name="connsiteY18" fmla="*/ 1592981 h 1665170"/>
              <a:gd name="connsiteX19" fmla="*/ 596766 w 1665170"/>
              <a:gd name="connsiteY19" fmla="*/ 1631482 h 1665170"/>
              <a:gd name="connsiteX20" fmla="*/ 899962 w 1665170"/>
              <a:gd name="connsiteY20" fmla="*/ 1655545 h 1665170"/>
              <a:gd name="connsiteX21" fmla="*/ 1280160 w 1665170"/>
              <a:gd name="connsiteY21" fmla="*/ 1665170 h 1665170"/>
              <a:gd name="connsiteX22" fmla="*/ 1655545 w 1665170"/>
              <a:gd name="connsiteY22" fmla="*/ 1655545 h 16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65170" h="1665170">
                <a:moveTo>
                  <a:pt x="1655545" y="1655545"/>
                </a:moveTo>
                <a:lnTo>
                  <a:pt x="1665170" y="1280160"/>
                </a:lnTo>
                <a:lnTo>
                  <a:pt x="1660358" y="909587"/>
                </a:lnTo>
                <a:lnTo>
                  <a:pt x="1631482" y="582328"/>
                </a:lnTo>
                <a:lnTo>
                  <a:pt x="1592981" y="346509"/>
                </a:lnTo>
                <a:lnTo>
                  <a:pt x="1559292" y="163629"/>
                </a:lnTo>
                <a:lnTo>
                  <a:pt x="1597794" y="28876"/>
                </a:lnTo>
                <a:lnTo>
                  <a:pt x="1275347" y="0"/>
                </a:lnTo>
                <a:lnTo>
                  <a:pt x="957714" y="19250"/>
                </a:lnTo>
                <a:lnTo>
                  <a:pt x="688206" y="91440"/>
                </a:lnTo>
                <a:lnTo>
                  <a:pt x="452387" y="187693"/>
                </a:lnTo>
                <a:lnTo>
                  <a:pt x="288758" y="279133"/>
                </a:lnTo>
                <a:lnTo>
                  <a:pt x="178067" y="457200"/>
                </a:lnTo>
                <a:lnTo>
                  <a:pt x="96252" y="683394"/>
                </a:lnTo>
                <a:lnTo>
                  <a:pt x="24063" y="972151"/>
                </a:lnTo>
                <a:lnTo>
                  <a:pt x="0" y="1289785"/>
                </a:lnTo>
                <a:lnTo>
                  <a:pt x="28876" y="1602606"/>
                </a:lnTo>
                <a:lnTo>
                  <a:pt x="158817" y="1554480"/>
                </a:lnTo>
                <a:lnTo>
                  <a:pt x="341697" y="1592981"/>
                </a:lnTo>
                <a:lnTo>
                  <a:pt x="596766" y="1631482"/>
                </a:lnTo>
                <a:lnTo>
                  <a:pt x="899962" y="1655545"/>
                </a:lnTo>
                <a:lnTo>
                  <a:pt x="1280160" y="1665170"/>
                </a:lnTo>
                <a:lnTo>
                  <a:pt x="1655545" y="165554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E5DE1E5-1C14-D041-BE72-2F2D9BE0CE1C}"/>
              </a:ext>
            </a:extLst>
          </p:cNvPr>
          <p:cNvSpPr/>
          <p:nvPr/>
        </p:nvSpPr>
        <p:spPr>
          <a:xfrm rot="10800000">
            <a:off x="5885847" y="2569945"/>
            <a:ext cx="1130969" cy="1137586"/>
          </a:xfrm>
          <a:custGeom>
            <a:avLst/>
            <a:gdLst>
              <a:gd name="connsiteX0" fmla="*/ 0 w 1135781"/>
              <a:gd name="connsiteY0" fmla="*/ 0 h 1145407"/>
              <a:gd name="connsiteX1" fmla="*/ 4813 w 1135781"/>
              <a:gd name="connsiteY1" fmla="*/ 1145407 h 1145407"/>
              <a:gd name="connsiteX2" fmla="*/ 1135781 w 1135781"/>
              <a:gd name="connsiteY2" fmla="*/ 1140594 h 1145407"/>
              <a:gd name="connsiteX3" fmla="*/ 1121343 w 1135781"/>
              <a:gd name="connsiteY3" fmla="*/ 856649 h 1145407"/>
              <a:gd name="connsiteX4" fmla="*/ 1005840 w 1135781"/>
              <a:gd name="connsiteY4" fmla="*/ 389823 h 1145407"/>
              <a:gd name="connsiteX5" fmla="*/ 933651 w 1135781"/>
              <a:gd name="connsiteY5" fmla="*/ 216569 h 1145407"/>
              <a:gd name="connsiteX6" fmla="*/ 548640 w 1135781"/>
              <a:gd name="connsiteY6" fmla="*/ 86628 h 1145407"/>
              <a:gd name="connsiteX7" fmla="*/ 283945 w 1135781"/>
              <a:gd name="connsiteY7" fmla="*/ 24063 h 1145407"/>
              <a:gd name="connsiteX8" fmla="*/ 0 w 1135781"/>
              <a:gd name="connsiteY8" fmla="*/ 0 h 11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5781" h="1145407">
                <a:moveTo>
                  <a:pt x="0" y="0"/>
                </a:moveTo>
                <a:cubicBezTo>
                  <a:pt x="1604" y="381802"/>
                  <a:pt x="3209" y="763605"/>
                  <a:pt x="4813" y="1145407"/>
                </a:cubicBezTo>
                <a:lnTo>
                  <a:pt x="1135781" y="1140594"/>
                </a:lnTo>
                <a:lnTo>
                  <a:pt x="1121343" y="856649"/>
                </a:lnTo>
                <a:lnTo>
                  <a:pt x="1005840" y="389823"/>
                </a:lnTo>
                <a:lnTo>
                  <a:pt x="933651" y="216569"/>
                </a:lnTo>
                <a:lnTo>
                  <a:pt x="548640" y="86628"/>
                </a:lnTo>
                <a:lnTo>
                  <a:pt x="283945" y="240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8C54C0-2DDD-FE43-8F82-1499B2E07EC1}"/>
              </a:ext>
            </a:extLst>
          </p:cNvPr>
          <p:cNvCxnSpPr>
            <a:cxnSpLocks/>
          </p:cNvCxnSpPr>
          <p:nvPr/>
        </p:nvCxnSpPr>
        <p:spPr>
          <a:xfrm flipH="1">
            <a:off x="5294629" y="3522822"/>
            <a:ext cx="622291" cy="291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5B2A15A-FB71-FC4C-8560-065E937299AA}"/>
              </a:ext>
            </a:extLst>
          </p:cNvPr>
          <p:cNvSpPr/>
          <p:nvPr/>
        </p:nvSpPr>
        <p:spPr>
          <a:xfrm>
            <a:off x="3542092" y="2996365"/>
            <a:ext cx="1660358" cy="16362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CD190-0811-2C4C-A99D-8FC1644C592E}"/>
              </a:ext>
            </a:extLst>
          </p:cNvPr>
          <p:cNvSpPr/>
          <p:nvPr/>
        </p:nvSpPr>
        <p:spPr>
          <a:xfrm>
            <a:off x="3830850" y="3256247"/>
            <a:ext cx="1068404" cy="11020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D8010B-CB23-F944-AB1F-9B8F1B212801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4372271" y="2996365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3605B2-1352-5440-A5B7-A12F3764647C}"/>
              </a:ext>
            </a:extLst>
          </p:cNvPr>
          <p:cNvCxnSpPr>
            <a:cxnSpLocks/>
          </p:cNvCxnSpPr>
          <p:nvPr/>
        </p:nvCxnSpPr>
        <p:spPr>
          <a:xfrm>
            <a:off x="4095545" y="2996365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1A75CE-A2DE-F847-8058-075B186E0EC1}"/>
              </a:ext>
            </a:extLst>
          </p:cNvPr>
          <p:cNvCxnSpPr>
            <a:cxnSpLocks/>
          </p:cNvCxnSpPr>
          <p:nvPr/>
        </p:nvCxnSpPr>
        <p:spPr>
          <a:xfrm>
            <a:off x="3830850" y="2996365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BA3F23-80B6-FB49-84C2-661D97BC2EA6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3542092" y="3814512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EF1134-110C-4040-A67F-765FEB15E91E}"/>
              </a:ext>
            </a:extLst>
          </p:cNvPr>
          <p:cNvCxnSpPr>
            <a:cxnSpLocks/>
          </p:cNvCxnSpPr>
          <p:nvPr/>
        </p:nvCxnSpPr>
        <p:spPr>
          <a:xfrm>
            <a:off x="3549311" y="4078946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B0B47E-C97C-4C47-B927-83CF041786DF}"/>
              </a:ext>
            </a:extLst>
          </p:cNvPr>
          <p:cNvCxnSpPr>
            <a:cxnSpLocks/>
          </p:cNvCxnSpPr>
          <p:nvPr/>
        </p:nvCxnSpPr>
        <p:spPr>
          <a:xfrm>
            <a:off x="3549311" y="4361287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4890B-988A-E24A-B308-09A3100BB5C8}"/>
              </a:ext>
            </a:extLst>
          </p:cNvPr>
          <p:cNvCxnSpPr>
            <a:cxnSpLocks/>
          </p:cNvCxnSpPr>
          <p:nvPr/>
        </p:nvCxnSpPr>
        <p:spPr>
          <a:xfrm>
            <a:off x="3549311" y="3517472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B08ECD-11EA-474A-9ED5-DD454D8BF63B}"/>
              </a:ext>
            </a:extLst>
          </p:cNvPr>
          <p:cNvCxnSpPr>
            <a:cxnSpLocks/>
          </p:cNvCxnSpPr>
          <p:nvPr/>
        </p:nvCxnSpPr>
        <p:spPr>
          <a:xfrm>
            <a:off x="3549311" y="3260798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AB7FDE-1826-8543-8610-2959829895CA}"/>
              </a:ext>
            </a:extLst>
          </p:cNvPr>
          <p:cNvCxnSpPr>
            <a:cxnSpLocks/>
          </p:cNvCxnSpPr>
          <p:nvPr/>
        </p:nvCxnSpPr>
        <p:spPr>
          <a:xfrm>
            <a:off x="4641377" y="2996365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DB061F-B65E-1045-8A65-F8B94B83BC04}"/>
              </a:ext>
            </a:extLst>
          </p:cNvPr>
          <p:cNvCxnSpPr>
            <a:cxnSpLocks/>
          </p:cNvCxnSpPr>
          <p:nvPr/>
        </p:nvCxnSpPr>
        <p:spPr>
          <a:xfrm>
            <a:off x="4902864" y="2996365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44616E3-33F3-3A4E-83FF-E526EC8E4080}"/>
              </a:ext>
            </a:extLst>
          </p:cNvPr>
          <p:cNvSpPr/>
          <p:nvPr/>
        </p:nvSpPr>
        <p:spPr>
          <a:xfrm>
            <a:off x="3543550" y="4364758"/>
            <a:ext cx="281539" cy="267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Shape 2">
            <a:extLst>
              <a:ext uri="{FF2B5EF4-FFF2-40B4-BE49-F238E27FC236}">
                <a16:creationId xmlns:a16="http://schemas.microsoft.com/office/drawing/2014/main" id="{27C2EC58-A169-9046-B478-8DD15E260FC9}"/>
              </a:ext>
            </a:extLst>
          </p:cNvPr>
          <p:cNvSpPr txBox="1"/>
          <p:nvPr/>
        </p:nvSpPr>
        <p:spPr>
          <a:xfrm>
            <a:off x="667251" y="2569944"/>
            <a:ext cx="2539526" cy="174514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Not part of the “compute domain” means this rank is not responsible for it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895349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5FE2C409-3062-934B-8D51-8B606B80C35B}"/>
              </a:ext>
            </a:extLst>
          </p:cNvPr>
          <p:cNvSpPr txBox="1"/>
          <p:nvPr/>
        </p:nvSpPr>
        <p:spPr>
          <a:xfrm>
            <a:off x="1251284" y="1492618"/>
            <a:ext cx="6641431" cy="495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001D30"/>
                </a:solidFill>
                <a:latin typeface="Franklin Gothic Demi"/>
              </a:rPr>
              <a:t>Halo Corners : Discussion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312DD-97ED-5347-B0E2-6A068F96CB22}"/>
              </a:ext>
            </a:extLst>
          </p:cNvPr>
          <p:cNvSpPr/>
          <p:nvPr/>
        </p:nvSpPr>
        <p:spPr>
          <a:xfrm>
            <a:off x="3243712" y="2571750"/>
            <a:ext cx="1660358" cy="16362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3B6A90-ABAE-1340-8A4D-78E1DD2D2F79}"/>
              </a:ext>
            </a:extLst>
          </p:cNvPr>
          <p:cNvSpPr/>
          <p:nvPr/>
        </p:nvSpPr>
        <p:spPr>
          <a:xfrm>
            <a:off x="3532470" y="2831632"/>
            <a:ext cx="1068404" cy="11020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BF00DB-19A6-294B-92D5-480EE470FD4E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4073891" y="2571750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84F180-AAD8-5F41-AEF7-AE78902F4B65}"/>
              </a:ext>
            </a:extLst>
          </p:cNvPr>
          <p:cNvCxnSpPr>
            <a:cxnSpLocks/>
          </p:cNvCxnSpPr>
          <p:nvPr/>
        </p:nvCxnSpPr>
        <p:spPr>
          <a:xfrm>
            <a:off x="3797165" y="2571750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EA125C-048F-B84B-8F16-D9383BF17D1D}"/>
              </a:ext>
            </a:extLst>
          </p:cNvPr>
          <p:cNvCxnSpPr>
            <a:cxnSpLocks/>
          </p:cNvCxnSpPr>
          <p:nvPr/>
        </p:nvCxnSpPr>
        <p:spPr>
          <a:xfrm>
            <a:off x="3532470" y="2571750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A5FA74-6F30-E445-B02B-873B0E8ECF01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3243712" y="3389897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8B9989-D338-AA46-A4F9-FAAF8CC8F9AE}"/>
              </a:ext>
            </a:extLst>
          </p:cNvPr>
          <p:cNvCxnSpPr>
            <a:cxnSpLocks/>
          </p:cNvCxnSpPr>
          <p:nvPr/>
        </p:nvCxnSpPr>
        <p:spPr>
          <a:xfrm>
            <a:off x="3250931" y="3654331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5EEFC-201E-F640-AEE6-784306EF86C3}"/>
              </a:ext>
            </a:extLst>
          </p:cNvPr>
          <p:cNvCxnSpPr>
            <a:cxnSpLocks/>
          </p:cNvCxnSpPr>
          <p:nvPr/>
        </p:nvCxnSpPr>
        <p:spPr>
          <a:xfrm>
            <a:off x="3250931" y="3936672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C8C2F7-6493-3D43-895F-ED4D287C2F5A}"/>
              </a:ext>
            </a:extLst>
          </p:cNvPr>
          <p:cNvCxnSpPr>
            <a:cxnSpLocks/>
          </p:cNvCxnSpPr>
          <p:nvPr/>
        </p:nvCxnSpPr>
        <p:spPr>
          <a:xfrm>
            <a:off x="3250931" y="3092857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C82668-85C6-4F47-93CC-6A7A4E6F1264}"/>
              </a:ext>
            </a:extLst>
          </p:cNvPr>
          <p:cNvCxnSpPr>
            <a:cxnSpLocks/>
          </p:cNvCxnSpPr>
          <p:nvPr/>
        </p:nvCxnSpPr>
        <p:spPr>
          <a:xfrm>
            <a:off x="3250931" y="2836183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FAB2FD-63DE-6B4C-AC39-D407C82ABFE8}"/>
              </a:ext>
            </a:extLst>
          </p:cNvPr>
          <p:cNvCxnSpPr>
            <a:cxnSpLocks/>
          </p:cNvCxnSpPr>
          <p:nvPr/>
        </p:nvCxnSpPr>
        <p:spPr>
          <a:xfrm>
            <a:off x="4342997" y="2571750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9EF5FD-1620-2245-87E4-548C358189C1}"/>
              </a:ext>
            </a:extLst>
          </p:cNvPr>
          <p:cNvCxnSpPr>
            <a:cxnSpLocks/>
          </p:cNvCxnSpPr>
          <p:nvPr/>
        </p:nvCxnSpPr>
        <p:spPr>
          <a:xfrm>
            <a:off x="4604484" y="2571750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D3E74-8E40-F949-AEB7-89B458A0BEFC}"/>
              </a:ext>
            </a:extLst>
          </p:cNvPr>
          <p:cNvSpPr/>
          <p:nvPr/>
        </p:nvSpPr>
        <p:spPr>
          <a:xfrm>
            <a:off x="3245170" y="3940143"/>
            <a:ext cx="281539" cy="267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409958-A637-D540-8BAA-B43E8FCF695A}"/>
              </a:ext>
            </a:extLst>
          </p:cNvPr>
          <p:cNvSpPr txBox="1"/>
          <p:nvPr/>
        </p:nvSpPr>
        <p:spPr>
          <a:xfrm>
            <a:off x="1768766" y="3977215"/>
            <a:ext cx="1099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What goes here?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57121D-76A4-CC4D-A554-75C7C6C14C98}"/>
              </a:ext>
            </a:extLst>
          </p:cNvPr>
          <p:cNvCxnSpPr>
            <a:cxnSpLocks/>
          </p:cNvCxnSpPr>
          <p:nvPr/>
        </p:nvCxnSpPr>
        <p:spPr>
          <a:xfrm flipV="1">
            <a:off x="2727577" y="4074094"/>
            <a:ext cx="658362" cy="1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735796-437C-9243-8E2A-261FA0D19D91}"/>
              </a:ext>
            </a:extLst>
          </p:cNvPr>
          <p:cNvGrpSpPr/>
          <p:nvPr/>
        </p:nvGrpSpPr>
        <p:grpSpPr>
          <a:xfrm>
            <a:off x="5559652" y="2486300"/>
            <a:ext cx="1706359" cy="1706359"/>
            <a:chOff x="5416197" y="973074"/>
            <a:chExt cx="3197352" cy="31973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758174-7940-4645-AFCB-6E79036F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197" y="973074"/>
              <a:ext cx="3197352" cy="319735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0F0CD6-76A6-C54C-9B08-BE9957C7204C}"/>
                </a:ext>
              </a:extLst>
            </p:cNvPr>
            <p:cNvGrpSpPr/>
            <p:nvPr/>
          </p:nvGrpSpPr>
          <p:grpSpPr>
            <a:xfrm>
              <a:off x="5736657" y="2192956"/>
              <a:ext cx="1665170" cy="1665170"/>
              <a:chOff x="5736657" y="2192956"/>
              <a:chExt cx="1665170" cy="1665170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D1D228-8DC5-C640-A3D2-45FA4FD42550}"/>
                  </a:ext>
                </a:extLst>
              </p:cNvPr>
              <p:cNvSpPr/>
              <p:nvPr/>
            </p:nvSpPr>
            <p:spPr>
              <a:xfrm rot="16200000">
                <a:off x="5736657" y="2192956"/>
                <a:ext cx="1665170" cy="1665170"/>
              </a:xfrm>
              <a:custGeom>
                <a:avLst/>
                <a:gdLst>
                  <a:gd name="connsiteX0" fmla="*/ 1655545 w 1665170"/>
                  <a:gd name="connsiteY0" fmla="*/ 1655545 h 1665170"/>
                  <a:gd name="connsiteX1" fmla="*/ 1665170 w 1665170"/>
                  <a:gd name="connsiteY1" fmla="*/ 1280160 h 1665170"/>
                  <a:gd name="connsiteX2" fmla="*/ 1660358 w 1665170"/>
                  <a:gd name="connsiteY2" fmla="*/ 909587 h 1665170"/>
                  <a:gd name="connsiteX3" fmla="*/ 1631482 w 1665170"/>
                  <a:gd name="connsiteY3" fmla="*/ 582328 h 1665170"/>
                  <a:gd name="connsiteX4" fmla="*/ 1592981 w 1665170"/>
                  <a:gd name="connsiteY4" fmla="*/ 346509 h 1665170"/>
                  <a:gd name="connsiteX5" fmla="*/ 1559292 w 1665170"/>
                  <a:gd name="connsiteY5" fmla="*/ 163629 h 1665170"/>
                  <a:gd name="connsiteX6" fmla="*/ 1597794 w 1665170"/>
                  <a:gd name="connsiteY6" fmla="*/ 28876 h 1665170"/>
                  <a:gd name="connsiteX7" fmla="*/ 1275347 w 1665170"/>
                  <a:gd name="connsiteY7" fmla="*/ 0 h 1665170"/>
                  <a:gd name="connsiteX8" fmla="*/ 957714 w 1665170"/>
                  <a:gd name="connsiteY8" fmla="*/ 19250 h 1665170"/>
                  <a:gd name="connsiteX9" fmla="*/ 688206 w 1665170"/>
                  <a:gd name="connsiteY9" fmla="*/ 91440 h 1665170"/>
                  <a:gd name="connsiteX10" fmla="*/ 452387 w 1665170"/>
                  <a:gd name="connsiteY10" fmla="*/ 187693 h 1665170"/>
                  <a:gd name="connsiteX11" fmla="*/ 288758 w 1665170"/>
                  <a:gd name="connsiteY11" fmla="*/ 279133 h 1665170"/>
                  <a:gd name="connsiteX12" fmla="*/ 178067 w 1665170"/>
                  <a:gd name="connsiteY12" fmla="*/ 457200 h 1665170"/>
                  <a:gd name="connsiteX13" fmla="*/ 96252 w 1665170"/>
                  <a:gd name="connsiteY13" fmla="*/ 683394 h 1665170"/>
                  <a:gd name="connsiteX14" fmla="*/ 24063 w 1665170"/>
                  <a:gd name="connsiteY14" fmla="*/ 972151 h 1665170"/>
                  <a:gd name="connsiteX15" fmla="*/ 0 w 1665170"/>
                  <a:gd name="connsiteY15" fmla="*/ 1289785 h 1665170"/>
                  <a:gd name="connsiteX16" fmla="*/ 28876 w 1665170"/>
                  <a:gd name="connsiteY16" fmla="*/ 1602606 h 1665170"/>
                  <a:gd name="connsiteX17" fmla="*/ 158817 w 1665170"/>
                  <a:gd name="connsiteY17" fmla="*/ 1554480 h 1665170"/>
                  <a:gd name="connsiteX18" fmla="*/ 341697 w 1665170"/>
                  <a:gd name="connsiteY18" fmla="*/ 1592981 h 1665170"/>
                  <a:gd name="connsiteX19" fmla="*/ 596766 w 1665170"/>
                  <a:gd name="connsiteY19" fmla="*/ 1631482 h 1665170"/>
                  <a:gd name="connsiteX20" fmla="*/ 899962 w 1665170"/>
                  <a:gd name="connsiteY20" fmla="*/ 1655545 h 1665170"/>
                  <a:gd name="connsiteX21" fmla="*/ 1280160 w 1665170"/>
                  <a:gd name="connsiteY21" fmla="*/ 1665170 h 1665170"/>
                  <a:gd name="connsiteX22" fmla="*/ 1655545 w 1665170"/>
                  <a:gd name="connsiteY22" fmla="*/ 1655545 h 166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65170" h="1665170">
                    <a:moveTo>
                      <a:pt x="1655545" y="1655545"/>
                    </a:moveTo>
                    <a:lnTo>
                      <a:pt x="1665170" y="1280160"/>
                    </a:lnTo>
                    <a:lnTo>
                      <a:pt x="1660358" y="909587"/>
                    </a:lnTo>
                    <a:lnTo>
                      <a:pt x="1631482" y="582328"/>
                    </a:lnTo>
                    <a:lnTo>
                      <a:pt x="1592981" y="346509"/>
                    </a:lnTo>
                    <a:lnTo>
                      <a:pt x="1559292" y="163629"/>
                    </a:lnTo>
                    <a:lnTo>
                      <a:pt x="1597794" y="28876"/>
                    </a:lnTo>
                    <a:lnTo>
                      <a:pt x="1275347" y="0"/>
                    </a:lnTo>
                    <a:lnTo>
                      <a:pt x="957714" y="19250"/>
                    </a:lnTo>
                    <a:lnTo>
                      <a:pt x="688206" y="91440"/>
                    </a:lnTo>
                    <a:lnTo>
                      <a:pt x="452387" y="187693"/>
                    </a:lnTo>
                    <a:lnTo>
                      <a:pt x="288758" y="279133"/>
                    </a:lnTo>
                    <a:lnTo>
                      <a:pt x="178067" y="457200"/>
                    </a:lnTo>
                    <a:lnTo>
                      <a:pt x="96252" y="683394"/>
                    </a:lnTo>
                    <a:lnTo>
                      <a:pt x="24063" y="972151"/>
                    </a:lnTo>
                    <a:lnTo>
                      <a:pt x="0" y="1289785"/>
                    </a:lnTo>
                    <a:lnTo>
                      <a:pt x="28876" y="1602606"/>
                    </a:lnTo>
                    <a:lnTo>
                      <a:pt x="158817" y="1554480"/>
                    </a:lnTo>
                    <a:lnTo>
                      <a:pt x="341697" y="1592981"/>
                    </a:lnTo>
                    <a:lnTo>
                      <a:pt x="596766" y="1631482"/>
                    </a:lnTo>
                    <a:lnTo>
                      <a:pt x="899962" y="1655545"/>
                    </a:lnTo>
                    <a:lnTo>
                      <a:pt x="1280160" y="1665170"/>
                    </a:lnTo>
                    <a:lnTo>
                      <a:pt x="1655545" y="1655545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34EA089-D41D-8644-8005-8D7E639CD88C}"/>
                  </a:ext>
                </a:extLst>
              </p:cNvPr>
              <p:cNvSpPr/>
              <p:nvPr/>
            </p:nvSpPr>
            <p:spPr>
              <a:xfrm rot="10800000">
                <a:off x="5885847" y="2569945"/>
                <a:ext cx="1130969" cy="1137586"/>
              </a:xfrm>
              <a:custGeom>
                <a:avLst/>
                <a:gdLst>
                  <a:gd name="connsiteX0" fmla="*/ 0 w 1135781"/>
                  <a:gd name="connsiteY0" fmla="*/ 0 h 1145407"/>
                  <a:gd name="connsiteX1" fmla="*/ 4813 w 1135781"/>
                  <a:gd name="connsiteY1" fmla="*/ 1145407 h 1145407"/>
                  <a:gd name="connsiteX2" fmla="*/ 1135781 w 1135781"/>
                  <a:gd name="connsiteY2" fmla="*/ 1140594 h 1145407"/>
                  <a:gd name="connsiteX3" fmla="*/ 1121343 w 1135781"/>
                  <a:gd name="connsiteY3" fmla="*/ 856649 h 1145407"/>
                  <a:gd name="connsiteX4" fmla="*/ 1005840 w 1135781"/>
                  <a:gd name="connsiteY4" fmla="*/ 389823 h 1145407"/>
                  <a:gd name="connsiteX5" fmla="*/ 933651 w 1135781"/>
                  <a:gd name="connsiteY5" fmla="*/ 216569 h 1145407"/>
                  <a:gd name="connsiteX6" fmla="*/ 548640 w 1135781"/>
                  <a:gd name="connsiteY6" fmla="*/ 86628 h 1145407"/>
                  <a:gd name="connsiteX7" fmla="*/ 283945 w 1135781"/>
                  <a:gd name="connsiteY7" fmla="*/ 24063 h 1145407"/>
                  <a:gd name="connsiteX8" fmla="*/ 0 w 1135781"/>
                  <a:gd name="connsiteY8" fmla="*/ 0 h 114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5781" h="1145407">
                    <a:moveTo>
                      <a:pt x="0" y="0"/>
                    </a:moveTo>
                    <a:cubicBezTo>
                      <a:pt x="1604" y="381802"/>
                      <a:pt x="3209" y="763605"/>
                      <a:pt x="4813" y="1145407"/>
                    </a:cubicBezTo>
                    <a:lnTo>
                      <a:pt x="1135781" y="1140594"/>
                    </a:lnTo>
                    <a:lnTo>
                      <a:pt x="1121343" y="856649"/>
                    </a:lnTo>
                    <a:lnTo>
                      <a:pt x="1005840" y="389823"/>
                    </a:lnTo>
                    <a:lnTo>
                      <a:pt x="933651" y="216569"/>
                    </a:lnTo>
                    <a:lnTo>
                      <a:pt x="548640" y="86628"/>
                    </a:lnTo>
                    <a:lnTo>
                      <a:pt x="283945" y="240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C1AC8E-F402-DF49-9299-338B24C9EE18}"/>
              </a:ext>
            </a:extLst>
          </p:cNvPr>
          <p:cNvSpPr txBox="1"/>
          <p:nvPr/>
        </p:nvSpPr>
        <p:spPr>
          <a:xfrm>
            <a:off x="4879206" y="1976004"/>
            <a:ext cx="2591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(voice or type in Slack)</a:t>
            </a:r>
          </a:p>
        </p:txBody>
      </p:sp>
    </p:spTree>
    <p:extLst>
      <p:ext uri="{BB962C8B-B14F-4D97-AF65-F5344CB8AC3E}">
        <p14:creationId xmlns:p14="http://schemas.microsoft.com/office/powerpoint/2010/main" val="4033286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Halos in the FV3 Cubed Sphere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Halos on </a:t>
            </a:r>
            <a:r>
              <a:rPr lang="en-US" sz="2000" spc="-1" dirty="0" err="1">
                <a:solidFill>
                  <a:srgbClr val="146195"/>
                </a:solidFill>
                <a:latin typeface="Franklin Gothic Medium"/>
              </a:rPr>
              <a:t>Subtile</a:t>
            </a: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 Interfaces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Interface variables are a little strange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Included in compute domain of both neighbor </a:t>
            </a:r>
            <a:r>
              <a:rPr lang="en-US" sz="2000" b="0" strike="noStrike" spc="-1" dirty="0" err="1">
                <a:solidFill>
                  <a:srgbClr val="001D30"/>
                </a:solidFill>
                <a:latin typeface="Franklin Gothic Book"/>
              </a:rPr>
              <a:t>subtiles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Must be periodically synchronized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8082C4-41AE-0347-8449-ECCF96B8EB14}"/>
              </a:ext>
            </a:extLst>
          </p:cNvPr>
          <p:cNvGrpSpPr/>
          <p:nvPr/>
        </p:nvGrpSpPr>
        <p:grpSpPr>
          <a:xfrm>
            <a:off x="5416197" y="973074"/>
            <a:ext cx="3197352" cy="3197352"/>
            <a:chOff x="5416197" y="973074"/>
            <a:chExt cx="3197352" cy="31973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1B886F-54D2-C045-950D-131429339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197" y="973074"/>
              <a:ext cx="3197352" cy="319735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89050B-781C-5A4C-B2C2-56E8856CAB32}"/>
                </a:ext>
              </a:extLst>
            </p:cNvPr>
            <p:cNvGrpSpPr/>
            <p:nvPr/>
          </p:nvGrpSpPr>
          <p:grpSpPr>
            <a:xfrm>
              <a:off x="5736657" y="2192956"/>
              <a:ext cx="1665170" cy="1665170"/>
              <a:chOff x="5736657" y="2192956"/>
              <a:chExt cx="1665170" cy="166517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F24B0B4-D60E-B94F-9552-950390E2794E}"/>
                  </a:ext>
                </a:extLst>
              </p:cNvPr>
              <p:cNvSpPr/>
              <p:nvPr/>
            </p:nvSpPr>
            <p:spPr>
              <a:xfrm rot="16200000">
                <a:off x="5736657" y="2192956"/>
                <a:ext cx="1665170" cy="1665170"/>
              </a:xfrm>
              <a:custGeom>
                <a:avLst/>
                <a:gdLst>
                  <a:gd name="connsiteX0" fmla="*/ 1655545 w 1665170"/>
                  <a:gd name="connsiteY0" fmla="*/ 1655545 h 1665170"/>
                  <a:gd name="connsiteX1" fmla="*/ 1665170 w 1665170"/>
                  <a:gd name="connsiteY1" fmla="*/ 1280160 h 1665170"/>
                  <a:gd name="connsiteX2" fmla="*/ 1660358 w 1665170"/>
                  <a:gd name="connsiteY2" fmla="*/ 909587 h 1665170"/>
                  <a:gd name="connsiteX3" fmla="*/ 1631482 w 1665170"/>
                  <a:gd name="connsiteY3" fmla="*/ 582328 h 1665170"/>
                  <a:gd name="connsiteX4" fmla="*/ 1592981 w 1665170"/>
                  <a:gd name="connsiteY4" fmla="*/ 346509 h 1665170"/>
                  <a:gd name="connsiteX5" fmla="*/ 1559292 w 1665170"/>
                  <a:gd name="connsiteY5" fmla="*/ 163629 h 1665170"/>
                  <a:gd name="connsiteX6" fmla="*/ 1597794 w 1665170"/>
                  <a:gd name="connsiteY6" fmla="*/ 28876 h 1665170"/>
                  <a:gd name="connsiteX7" fmla="*/ 1275347 w 1665170"/>
                  <a:gd name="connsiteY7" fmla="*/ 0 h 1665170"/>
                  <a:gd name="connsiteX8" fmla="*/ 957714 w 1665170"/>
                  <a:gd name="connsiteY8" fmla="*/ 19250 h 1665170"/>
                  <a:gd name="connsiteX9" fmla="*/ 688206 w 1665170"/>
                  <a:gd name="connsiteY9" fmla="*/ 91440 h 1665170"/>
                  <a:gd name="connsiteX10" fmla="*/ 452387 w 1665170"/>
                  <a:gd name="connsiteY10" fmla="*/ 187693 h 1665170"/>
                  <a:gd name="connsiteX11" fmla="*/ 288758 w 1665170"/>
                  <a:gd name="connsiteY11" fmla="*/ 279133 h 1665170"/>
                  <a:gd name="connsiteX12" fmla="*/ 178067 w 1665170"/>
                  <a:gd name="connsiteY12" fmla="*/ 457200 h 1665170"/>
                  <a:gd name="connsiteX13" fmla="*/ 96252 w 1665170"/>
                  <a:gd name="connsiteY13" fmla="*/ 683394 h 1665170"/>
                  <a:gd name="connsiteX14" fmla="*/ 24063 w 1665170"/>
                  <a:gd name="connsiteY14" fmla="*/ 972151 h 1665170"/>
                  <a:gd name="connsiteX15" fmla="*/ 0 w 1665170"/>
                  <a:gd name="connsiteY15" fmla="*/ 1289785 h 1665170"/>
                  <a:gd name="connsiteX16" fmla="*/ 28876 w 1665170"/>
                  <a:gd name="connsiteY16" fmla="*/ 1602606 h 1665170"/>
                  <a:gd name="connsiteX17" fmla="*/ 158817 w 1665170"/>
                  <a:gd name="connsiteY17" fmla="*/ 1554480 h 1665170"/>
                  <a:gd name="connsiteX18" fmla="*/ 341697 w 1665170"/>
                  <a:gd name="connsiteY18" fmla="*/ 1592981 h 1665170"/>
                  <a:gd name="connsiteX19" fmla="*/ 596766 w 1665170"/>
                  <a:gd name="connsiteY19" fmla="*/ 1631482 h 1665170"/>
                  <a:gd name="connsiteX20" fmla="*/ 899962 w 1665170"/>
                  <a:gd name="connsiteY20" fmla="*/ 1655545 h 1665170"/>
                  <a:gd name="connsiteX21" fmla="*/ 1280160 w 1665170"/>
                  <a:gd name="connsiteY21" fmla="*/ 1665170 h 1665170"/>
                  <a:gd name="connsiteX22" fmla="*/ 1655545 w 1665170"/>
                  <a:gd name="connsiteY22" fmla="*/ 1655545 h 166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65170" h="1665170">
                    <a:moveTo>
                      <a:pt x="1655545" y="1655545"/>
                    </a:moveTo>
                    <a:lnTo>
                      <a:pt x="1665170" y="1280160"/>
                    </a:lnTo>
                    <a:lnTo>
                      <a:pt x="1660358" y="909587"/>
                    </a:lnTo>
                    <a:lnTo>
                      <a:pt x="1631482" y="582328"/>
                    </a:lnTo>
                    <a:lnTo>
                      <a:pt x="1592981" y="346509"/>
                    </a:lnTo>
                    <a:lnTo>
                      <a:pt x="1559292" y="163629"/>
                    </a:lnTo>
                    <a:lnTo>
                      <a:pt x="1597794" y="28876"/>
                    </a:lnTo>
                    <a:lnTo>
                      <a:pt x="1275347" y="0"/>
                    </a:lnTo>
                    <a:lnTo>
                      <a:pt x="957714" y="19250"/>
                    </a:lnTo>
                    <a:lnTo>
                      <a:pt x="688206" y="91440"/>
                    </a:lnTo>
                    <a:lnTo>
                      <a:pt x="452387" y="187693"/>
                    </a:lnTo>
                    <a:lnTo>
                      <a:pt x="288758" y="279133"/>
                    </a:lnTo>
                    <a:lnTo>
                      <a:pt x="178067" y="457200"/>
                    </a:lnTo>
                    <a:lnTo>
                      <a:pt x="96252" y="683394"/>
                    </a:lnTo>
                    <a:lnTo>
                      <a:pt x="24063" y="972151"/>
                    </a:lnTo>
                    <a:lnTo>
                      <a:pt x="0" y="1289785"/>
                    </a:lnTo>
                    <a:lnTo>
                      <a:pt x="28876" y="1602606"/>
                    </a:lnTo>
                    <a:lnTo>
                      <a:pt x="158817" y="1554480"/>
                    </a:lnTo>
                    <a:lnTo>
                      <a:pt x="341697" y="1592981"/>
                    </a:lnTo>
                    <a:lnTo>
                      <a:pt x="596766" y="1631482"/>
                    </a:lnTo>
                    <a:lnTo>
                      <a:pt x="899962" y="1655545"/>
                    </a:lnTo>
                    <a:lnTo>
                      <a:pt x="1280160" y="1665170"/>
                    </a:lnTo>
                    <a:lnTo>
                      <a:pt x="1655545" y="1655545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E5DE1E5-1C14-D041-BE72-2F2D9BE0CE1C}"/>
                  </a:ext>
                </a:extLst>
              </p:cNvPr>
              <p:cNvSpPr/>
              <p:nvPr/>
            </p:nvSpPr>
            <p:spPr>
              <a:xfrm rot="10800000">
                <a:off x="5885847" y="2569945"/>
                <a:ext cx="1130969" cy="1137586"/>
              </a:xfrm>
              <a:custGeom>
                <a:avLst/>
                <a:gdLst>
                  <a:gd name="connsiteX0" fmla="*/ 0 w 1135781"/>
                  <a:gd name="connsiteY0" fmla="*/ 0 h 1145407"/>
                  <a:gd name="connsiteX1" fmla="*/ 4813 w 1135781"/>
                  <a:gd name="connsiteY1" fmla="*/ 1145407 h 1145407"/>
                  <a:gd name="connsiteX2" fmla="*/ 1135781 w 1135781"/>
                  <a:gd name="connsiteY2" fmla="*/ 1140594 h 1145407"/>
                  <a:gd name="connsiteX3" fmla="*/ 1121343 w 1135781"/>
                  <a:gd name="connsiteY3" fmla="*/ 856649 h 1145407"/>
                  <a:gd name="connsiteX4" fmla="*/ 1005840 w 1135781"/>
                  <a:gd name="connsiteY4" fmla="*/ 389823 h 1145407"/>
                  <a:gd name="connsiteX5" fmla="*/ 933651 w 1135781"/>
                  <a:gd name="connsiteY5" fmla="*/ 216569 h 1145407"/>
                  <a:gd name="connsiteX6" fmla="*/ 548640 w 1135781"/>
                  <a:gd name="connsiteY6" fmla="*/ 86628 h 1145407"/>
                  <a:gd name="connsiteX7" fmla="*/ 283945 w 1135781"/>
                  <a:gd name="connsiteY7" fmla="*/ 24063 h 1145407"/>
                  <a:gd name="connsiteX8" fmla="*/ 0 w 1135781"/>
                  <a:gd name="connsiteY8" fmla="*/ 0 h 114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5781" h="1145407">
                    <a:moveTo>
                      <a:pt x="0" y="0"/>
                    </a:moveTo>
                    <a:cubicBezTo>
                      <a:pt x="1604" y="381802"/>
                      <a:pt x="3209" y="763605"/>
                      <a:pt x="4813" y="1145407"/>
                    </a:cubicBezTo>
                    <a:lnTo>
                      <a:pt x="1135781" y="1140594"/>
                    </a:lnTo>
                    <a:lnTo>
                      <a:pt x="1121343" y="856649"/>
                    </a:lnTo>
                    <a:lnTo>
                      <a:pt x="1005840" y="389823"/>
                    </a:lnTo>
                    <a:lnTo>
                      <a:pt x="933651" y="216569"/>
                    </a:lnTo>
                    <a:lnTo>
                      <a:pt x="548640" y="86628"/>
                    </a:lnTo>
                    <a:lnTo>
                      <a:pt x="283945" y="240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720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Halos in the FV3 Cubed Sphere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Indexing Halos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Earlier have seen (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nhalo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,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nhalo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, 0)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Numpy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* does not support offset indexing, so (0, 0) is the corner of the array on this rank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Means your compute domain indices are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n_halo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+ I</a:t>
            </a:r>
          </a:p>
          <a:p>
            <a:pPr marL="800100" lvl="1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And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n_halo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can be different for different variables!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B2A15A-FB71-FC4C-8560-065E937299AA}"/>
              </a:ext>
            </a:extLst>
          </p:cNvPr>
          <p:cNvSpPr/>
          <p:nvPr/>
        </p:nvSpPr>
        <p:spPr>
          <a:xfrm>
            <a:off x="6095199" y="1751797"/>
            <a:ext cx="1660358" cy="16362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CD190-0811-2C4C-A99D-8FC1644C592E}"/>
              </a:ext>
            </a:extLst>
          </p:cNvPr>
          <p:cNvSpPr/>
          <p:nvPr/>
        </p:nvSpPr>
        <p:spPr>
          <a:xfrm>
            <a:off x="6383957" y="2011679"/>
            <a:ext cx="1068404" cy="11020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D8010B-CB23-F944-AB1F-9B8F1B212801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6925378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3605B2-1352-5440-A5B7-A12F3764647C}"/>
              </a:ext>
            </a:extLst>
          </p:cNvPr>
          <p:cNvCxnSpPr>
            <a:cxnSpLocks/>
          </p:cNvCxnSpPr>
          <p:nvPr/>
        </p:nvCxnSpPr>
        <p:spPr>
          <a:xfrm>
            <a:off x="6648652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1A75CE-A2DE-F847-8058-075B186E0EC1}"/>
              </a:ext>
            </a:extLst>
          </p:cNvPr>
          <p:cNvCxnSpPr>
            <a:cxnSpLocks/>
          </p:cNvCxnSpPr>
          <p:nvPr/>
        </p:nvCxnSpPr>
        <p:spPr>
          <a:xfrm>
            <a:off x="6383957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BA3F23-80B6-FB49-84C2-661D97BC2EA6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6095199" y="256994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EF1134-110C-4040-A67F-765FEB15E91E}"/>
              </a:ext>
            </a:extLst>
          </p:cNvPr>
          <p:cNvCxnSpPr>
            <a:cxnSpLocks/>
          </p:cNvCxnSpPr>
          <p:nvPr/>
        </p:nvCxnSpPr>
        <p:spPr>
          <a:xfrm>
            <a:off x="6102418" y="2834378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B0B47E-C97C-4C47-B927-83CF041786DF}"/>
              </a:ext>
            </a:extLst>
          </p:cNvPr>
          <p:cNvCxnSpPr>
            <a:cxnSpLocks/>
          </p:cNvCxnSpPr>
          <p:nvPr/>
        </p:nvCxnSpPr>
        <p:spPr>
          <a:xfrm>
            <a:off x="6102418" y="3116719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4890B-988A-E24A-B308-09A3100BB5C8}"/>
              </a:ext>
            </a:extLst>
          </p:cNvPr>
          <p:cNvCxnSpPr>
            <a:cxnSpLocks/>
          </p:cNvCxnSpPr>
          <p:nvPr/>
        </p:nvCxnSpPr>
        <p:spPr>
          <a:xfrm>
            <a:off x="6102418" y="227290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B08ECD-11EA-474A-9ED5-DD454D8BF63B}"/>
              </a:ext>
            </a:extLst>
          </p:cNvPr>
          <p:cNvCxnSpPr>
            <a:cxnSpLocks/>
          </p:cNvCxnSpPr>
          <p:nvPr/>
        </p:nvCxnSpPr>
        <p:spPr>
          <a:xfrm>
            <a:off x="6102418" y="2016230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AB7FDE-1826-8543-8610-2959829895CA}"/>
              </a:ext>
            </a:extLst>
          </p:cNvPr>
          <p:cNvCxnSpPr>
            <a:cxnSpLocks/>
          </p:cNvCxnSpPr>
          <p:nvPr/>
        </p:nvCxnSpPr>
        <p:spPr>
          <a:xfrm>
            <a:off x="7194484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DB061F-B65E-1045-8A65-F8B94B83BC04}"/>
              </a:ext>
            </a:extLst>
          </p:cNvPr>
          <p:cNvCxnSpPr>
            <a:cxnSpLocks/>
          </p:cNvCxnSpPr>
          <p:nvPr/>
        </p:nvCxnSpPr>
        <p:spPr>
          <a:xfrm>
            <a:off x="7455971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44616E3-33F3-3A4E-83FF-E526EC8E4080}"/>
              </a:ext>
            </a:extLst>
          </p:cNvPr>
          <p:cNvSpPr/>
          <p:nvPr/>
        </p:nvSpPr>
        <p:spPr>
          <a:xfrm>
            <a:off x="6096657" y="3120190"/>
            <a:ext cx="281539" cy="267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6A9C5-2AC6-5641-8898-25AA1A868934}"/>
              </a:ext>
            </a:extLst>
          </p:cNvPr>
          <p:cNvSpPr txBox="1"/>
          <p:nvPr/>
        </p:nvSpPr>
        <p:spPr>
          <a:xfrm>
            <a:off x="185876" y="4493908"/>
            <a:ext cx="5031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Franklin Gothic Book"/>
              </a:rPr>
              <a:t>* In Fortran FV3, array indexes are offset to use global indexing so (0, 0) is the corner of the compute domain of the tile face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0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Halos in the FV3 Cubed Sphere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8" y="1055520"/>
            <a:ext cx="4796915" cy="368492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Quantity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Numpy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array wrapped with metadata</a:t>
            </a:r>
          </a:p>
          <a:p>
            <a:pPr marL="800100" lvl="1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origin</a:t>
            </a:r>
          </a:p>
          <a:p>
            <a:pPr marL="800100" lvl="1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extent (domain)</a:t>
            </a:r>
          </a:p>
          <a:p>
            <a:pPr marL="800100" lvl="1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dims</a:t>
            </a:r>
          </a:p>
          <a:p>
            <a:pPr marL="800100" lvl="1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units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 err="1">
                <a:solidFill>
                  <a:srgbClr val="001D30"/>
                </a:solidFill>
                <a:latin typeface="Courier" pitchFamily="2" charset="0"/>
              </a:rPr>
              <a:t>quantity.data</a:t>
            </a:r>
            <a:r>
              <a:rPr lang="en-US" sz="2000" spc="-1" dirty="0">
                <a:solidFill>
                  <a:srgbClr val="001D30"/>
                </a:solidFill>
                <a:latin typeface="Courier" pitchFamily="2" charset="0"/>
              </a:rPr>
              <a:t> 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is the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numpy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array</a:t>
            </a:r>
            <a:endParaRPr lang="en-US" sz="2000" spc="-1" dirty="0">
              <a:solidFill>
                <a:srgbClr val="001D30"/>
              </a:solidFill>
              <a:latin typeface="Andale Mono" panose="020B0509000000000004" pitchFamily="49" charset="0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 err="1">
                <a:solidFill>
                  <a:srgbClr val="001D30"/>
                </a:solidFill>
                <a:latin typeface="Courier" pitchFamily="2" charset="0"/>
              </a:rPr>
              <a:t>quantity.view</a:t>
            </a:r>
            <a:r>
              <a:rPr lang="en-US" sz="2000" spc="-1" dirty="0">
                <a:solidFill>
                  <a:srgbClr val="001D30"/>
                </a:solidFill>
                <a:latin typeface="Courier" pitchFamily="2" charset="0"/>
              </a:rPr>
              <a:t>[:] 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gives a view of just the compute domain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B2A15A-FB71-FC4C-8560-065E937299AA}"/>
              </a:ext>
            </a:extLst>
          </p:cNvPr>
          <p:cNvSpPr/>
          <p:nvPr/>
        </p:nvSpPr>
        <p:spPr>
          <a:xfrm>
            <a:off x="6095199" y="1751797"/>
            <a:ext cx="1660358" cy="16362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CD190-0811-2C4C-A99D-8FC1644C592E}"/>
              </a:ext>
            </a:extLst>
          </p:cNvPr>
          <p:cNvSpPr/>
          <p:nvPr/>
        </p:nvSpPr>
        <p:spPr>
          <a:xfrm>
            <a:off x="6383957" y="2011679"/>
            <a:ext cx="1068404" cy="11020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D8010B-CB23-F944-AB1F-9B8F1B212801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6925378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3605B2-1352-5440-A5B7-A12F3764647C}"/>
              </a:ext>
            </a:extLst>
          </p:cNvPr>
          <p:cNvCxnSpPr>
            <a:cxnSpLocks/>
          </p:cNvCxnSpPr>
          <p:nvPr/>
        </p:nvCxnSpPr>
        <p:spPr>
          <a:xfrm>
            <a:off x="6648652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1A75CE-A2DE-F847-8058-075B186E0EC1}"/>
              </a:ext>
            </a:extLst>
          </p:cNvPr>
          <p:cNvCxnSpPr>
            <a:cxnSpLocks/>
          </p:cNvCxnSpPr>
          <p:nvPr/>
        </p:nvCxnSpPr>
        <p:spPr>
          <a:xfrm>
            <a:off x="6383957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BA3F23-80B6-FB49-84C2-661D97BC2EA6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6095199" y="256994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EF1134-110C-4040-A67F-765FEB15E91E}"/>
              </a:ext>
            </a:extLst>
          </p:cNvPr>
          <p:cNvCxnSpPr>
            <a:cxnSpLocks/>
          </p:cNvCxnSpPr>
          <p:nvPr/>
        </p:nvCxnSpPr>
        <p:spPr>
          <a:xfrm>
            <a:off x="6102418" y="2834378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B0B47E-C97C-4C47-B927-83CF041786DF}"/>
              </a:ext>
            </a:extLst>
          </p:cNvPr>
          <p:cNvCxnSpPr>
            <a:cxnSpLocks/>
          </p:cNvCxnSpPr>
          <p:nvPr/>
        </p:nvCxnSpPr>
        <p:spPr>
          <a:xfrm>
            <a:off x="6102418" y="3116719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4890B-988A-E24A-B308-09A3100BB5C8}"/>
              </a:ext>
            </a:extLst>
          </p:cNvPr>
          <p:cNvCxnSpPr>
            <a:cxnSpLocks/>
          </p:cNvCxnSpPr>
          <p:nvPr/>
        </p:nvCxnSpPr>
        <p:spPr>
          <a:xfrm>
            <a:off x="6102418" y="227290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B08ECD-11EA-474A-9ED5-DD454D8BF63B}"/>
              </a:ext>
            </a:extLst>
          </p:cNvPr>
          <p:cNvCxnSpPr>
            <a:cxnSpLocks/>
          </p:cNvCxnSpPr>
          <p:nvPr/>
        </p:nvCxnSpPr>
        <p:spPr>
          <a:xfrm>
            <a:off x="6102418" y="2016230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AB7FDE-1826-8543-8610-2959829895CA}"/>
              </a:ext>
            </a:extLst>
          </p:cNvPr>
          <p:cNvCxnSpPr>
            <a:cxnSpLocks/>
          </p:cNvCxnSpPr>
          <p:nvPr/>
        </p:nvCxnSpPr>
        <p:spPr>
          <a:xfrm>
            <a:off x="7194484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DB061F-B65E-1045-8A65-F8B94B83BC04}"/>
              </a:ext>
            </a:extLst>
          </p:cNvPr>
          <p:cNvCxnSpPr>
            <a:cxnSpLocks/>
          </p:cNvCxnSpPr>
          <p:nvPr/>
        </p:nvCxnSpPr>
        <p:spPr>
          <a:xfrm>
            <a:off x="7455971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44616E3-33F3-3A4E-83FF-E526EC8E4080}"/>
              </a:ext>
            </a:extLst>
          </p:cNvPr>
          <p:cNvSpPr/>
          <p:nvPr/>
        </p:nvSpPr>
        <p:spPr>
          <a:xfrm>
            <a:off x="6096657" y="3120190"/>
            <a:ext cx="281539" cy="267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6C0C9-FD36-9245-B03A-5791366A05BE}"/>
              </a:ext>
            </a:extLst>
          </p:cNvPr>
          <p:cNvSpPr/>
          <p:nvPr/>
        </p:nvSpPr>
        <p:spPr>
          <a:xfrm>
            <a:off x="1003434" y="1900990"/>
            <a:ext cx="2306175" cy="1280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914D6E-DA31-134D-A048-2E4E3A37DBDC}"/>
              </a:ext>
            </a:extLst>
          </p:cNvPr>
          <p:cNvCxnSpPr/>
          <p:nvPr/>
        </p:nvCxnSpPr>
        <p:spPr>
          <a:xfrm>
            <a:off x="3435147" y="2526630"/>
            <a:ext cx="514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3DD159-E425-C544-90EF-28B41B0BD534}"/>
              </a:ext>
            </a:extLst>
          </p:cNvPr>
          <p:cNvSpPr txBox="1"/>
          <p:nvPr/>
        </p:nvSpPr>
        <p:spPr>
          <a:xfrm>
            <a:off x="4075637" y="2341964"/>
            <a:ext cx="184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ranklin Gothic Book" panose="020B0503020102020204" pitchFamily="34" charset="0"/>
              </a:rPr>
              <a:t>Define the halo</a:t>
            </a:r>
          </a:p>
        </p:txBody>
      </p:sp>
    </p:spTree>
    <p:extLst>
      <p:ext uri="{BB962C8B-B14F-4D97-AF65-F5344CB8AC3E}">
        <p14:creationId xmlns:p14="http://schemas.microsoft.com/office/powerpoint/2010/main" val="2818846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Halos in the FV3 Cubed Sphere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8" y="1055520"/>
            <a:ext cx="4796915" cy="368492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Why not Storage?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Different concerns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GT4Py has no halo updates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Quantity is used outside of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dycore</a:t>
            </a: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800100" lvl="1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e.g. by fv3gfs-wrapper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Carries metadata needed for IO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Self-documenting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B2A15A-FB71-FC4C-8560-065E937299AA}"/>
              </a:ext>
            </a:extLst>
          </p:cNvPr>
          <p:cNvSpPr/>
          <p:nvPr/>
        </p:nvSpPr>
        <p:spPr>
          <a:xfrm>
            <a:off x="6095199" y="1751797"/>
            <a:ext cx="1660358" cy="16362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CD190-0811-2C4C-A99D-8FC1644C592E}"/>
              </a:ext>
            </a:extLst>
          </p:cNvPr>
          <p:cNvSpPr/>
          <p:nvPr/>
        </p:nvSpPr>
        <p:spPr>
          <a:xfrm>
            <a:off x="6383957" y="2011679"/>
            <a:ext cx="1068404" cy="11020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D8010B-CB23-F944-AB1F-9B8F1B212801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6925378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3605B2-1352-5440-A5B7-A12F3764647C}"/>
              </a:ext>
            </a:extLst>
          </p:cNvPr>
          <p:cNvCxnSpPr>
            <a:cxnSpLocks/>
          </p:cNvCxnSpPr>
          <p:nvPr/>
        </p:nvCxnSpPr>
        <p:spPr>
          <a:xfrm>
            <a:off x="6648652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1A75CE-A2DE-F847-8058-075B186E0EC1}"/>
              </a:ext>
            </a:extLst>
          </p:cNvPr>
          <p:cNvCxnSpPr>
            <a:cxnSpLocks/>
          </p:cNvCxnSpPr>
          <p:nvPr/>
        </p:nvCxnSpPr>
        <p:spPr>
          <a:xfrm>
            <a:off x="6383957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BA3F23-80B6-FB49-84C2-661D97BC2EA6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6095199" y="256994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EF1134-110C-4040-A67F-765FEB15E91E}"/>
              </a:ext>
            </a:extLst>
          </p:cNvPr>
          <p:cNvCxnSpPr>
            <a:cxnSpLocks/>
          </p:cNvCxnSpPr>
          <p:nvPr/>
        </p:nvCxnSpPr>
        <p:spPr>
          <a:xfrm>
            <a:off x="6102418" y="2834378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B0B47E-C97C-4C47-B927-83CF041786DF}"/>
              </a:ext>
            </a:extLst>
          </p:cNvPr>
          <p:cNvCxnSpPr>
            <a:cxnSpLocks/>
          </p:cNvCxnSpPr>
          <p:nvPr/>
        </p:nvCxnSpPr>
        <p:spPr>
          <a:xfrm>
            <a:off x="6102418" y="3116719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4890B-988A-E24A-B308-09A3100BB5C8}"/>
              </a:ext>
            </a:extLst>
          </p:cNvPr>
          <p:cNvCxnSpPr>
            <a:cxnSpLocks/>
          </p:cNvCxnSpPr>
          <p:nvPr/>
        </p:nvCxnSpPr>
        <p:spPr>
          <a:xfrm>
            <a:off x="6102418" y="227290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B08ECD-11EA-474A-9ED5-DD454D8BF63B}"/>
              </a:ext>
            </a:extLst>
          </p:cNvPr>
          <p:cNvCxnSpPr>
            <a:cxnSpLocks/>
          </p:cNvCxnSpPr>
          <p:nvPr/>
        </p:nvCxnSpPr>
        <p:spPr>
          <a:xfrm>
            <a:off x="6102418" y="2016230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AB7FDE-1826-8543-8610-2959829895CA}"/>
              </a:ext>
            </a:extLst>
          </p:cNvPr>
          <p:cNvCxnSpPr>
            <a:cxnSpLocks/>
          </p:cNvCxnSpPr>
          <p:nvPr/>
        </p:nvCxnSpPr>
        <p:spPr>
          <a:xfrm>
            <a:off x="7194484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DB061F-B65E-1045-8A65-F8B94B83BC04}"/>
              </a:ext>
            </a:extLst>
          </p:cNvPr>
          <p:cNvCxnSpPr>
            <a:cxnSpLocks/>
          </p:cNvCxnSpPr>
          <p:nvPr/>
        </p:nvCxnSpPr>
        <p:spPr>
          <a:xfrm>
            <a:off x="7455971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44616E3-33F3-3A4E-83FF-E526EC8E4080}"/>
              </a:ext>
            </a:extLst>
          </p:cNvPr>
          <p:cNvSpPr/>
          <p:nvPr/>
        </p:nvSpPr>
        <p:spPr>
          <a:xfrm>
            <a:off x="6096657" y="3120190"/>
            <a:ext cx="281539" cy="267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77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1267920"/>
            <a:ext cx="9143640" cy="387504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TextShape 2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001D30"/>
                </a:solidFill>
                <a:latin typeface="Franklin Gothic Demi"/>
              </a:rPr>
              <a:t>Quantity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1104793" y="1749992"/>
            <a:ext cx="6610320" cy="241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Learning Goals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: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Initialize a Quantity from a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numpy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array or gt4py storage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Retrieve a gt4py storage from a Quantity</a:t>
            </a:r>
          </a:p>
        </p:txBody>
      </p:sp>
    </p:spTree>
    <p:extLst>
      <p:ext uri="{BB962C8B-B14F-4D97-AF65-F5344CB8AC3E}">
        <p14:creationId xmlns:p14="http://schemas.microsoft.com/office/powerpoint/2010/main" val="3525027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Quantity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Quantity Initialization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8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origin and extent are optional, but needed if you want halos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C6723-A750-CD45-8F2F-2767EC194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7" y="1751797"/>
            <a:ext cx="3662680" cy="1900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70F805-F85A-6545-9506-B04368DA9618}"/>
              </a:ext>
            </a:extLst>
          </p:cNvPr>
          <p:cNvSpPr/>
          <p:nvPr/>
        </p:nvSpPr>
        <p:spPr>
          <a:xfrm>
            <a:off x="6095199" y="1751797"/>
            <a:ext cx="1660358" cy="16362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B62B8-B79D-5740-BD8F-A1C4C24E7040}"/>
              </a:ext>
            </a:extLst>
          </p:cNvPr>
          <p:cNvSpPr/>
          <p:nvPr/>
        </p:nvSpPr>
        <p:spPr>
          <a:xfrm>
            <a:off x="6383957" y="2011679"/>
            <a:ext cx="1068404" cy="11020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8E8079-C818-E843-8026-CA8F5D556617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6925378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D4A4B6-70FD-C441-BB4F-565BE809E2C8}"/>
              </a:ext>
            </a:extLst>
          </p:cNvPr>
          <p:cNvCxnSpPr>
            <a:cxnSpLocks/>
          </p:cNvCxnSpPr>
          <p:nvPr/>
        </p:nvCxnSpPr>
        <p:spPr>
          <a:xfrm>
            <a:off x="6648652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12C9E-5AA5-9B40-B990-2B79720C6942}"/>
              </a:ext>
            </a:extLst>
          </p:cNvPr>
          <p:cNvCxnSpPr>
            <a:cxnSpLocks/>
          </p:cNvCxnSpPr>
          <p:nvPr/>
        </p:nvCxnSpPr>
        <p:spPr>
          <a:xfrm>
            <a:off x="6383957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D24008-05EC-C74B-8B6B-476A640C7771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6095199" y="256994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11A432-E2EF-2E46-8177-B970774B78CC}"/>
              </a:ext>
            </a:extLst>
          </p:cNvPr>
          <p:cNvCxnSpPr>
            <a:cxnSpLocks/>
          </p:cNvCxnSpPr>
          <p:nvPr/>
        </p:nvCxnSpPr>
        <p:spPr>
          <a:xfrm>
            <a:off x="6102418" y="2834378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07876D-DBCE-F149-878F-0BC8CA9FD1BA}"/>
              </a:ext>
            </a:extLst>
          </p:cNvPr>
          <p:cNvCxnSpPr>
            <a:cxnSpLocks/>
          </p:cNvCxnSpPr>
          <p:nvPr/>
        </p:nvCxnSpPr>
        <p:spPr>
          <a:xfrm>
            <a:off x="6102418" y="3116719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455709-FF6B-0A4D-B6F2-77A8B30D5245}"/>
              </a:ext>
            </a:extLst>
          </p:cNvPr>
          <p:cNvCxnSpPr>
            <a:cxnSpLocks/>
          </p:cNvCxnSpPr>
          <p:nvPr/>
        </p:nvCxnSpPr>
        <p:spPr>
          <a:xfrm>
            <a:off x="6102418" y="227290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74893B-8F6E-5348-8CD7-2EB86076BEEC}"/>
              </a:ext>
            </a:extLst>
          </p:cNvPr>
          <p:cNvCxnSpPr>
            <a:cxnSpLocks/>
          </p:cNvCxnSpPr>
          <p:nvPr/>
        </p:nvCxnSpPr>
        <p:spPr>
          <a:xfrm>
            <a:off x="6102418" y="2016230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0DA995-6BDB-3B44-8A14-2C8120CF6736}"/>
              </a:ext>
            </a:extLst>
          </p:cNvPr>
          <p:cNvCxnSpPr>
            <a:cxnSpLocks/>
          </p:cNvCxnSpPr>
          <p:nvPr/>
        </p:nvCxnSpPr>
        <p:spPr>
          <a:xfrm>
            <a:off x="7194484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777976-442B-4D44-9CB4-E1969766E709}"/>
              </a:ext>
            </a:extLst>
          </p:cNvPr>
          <p:cNvCxnSpPr>
            <a:cxnSpLocks/>
          </p:cNvCxnSpPr>
          <p:nvPr/>
        </p:nvCxnSpPr>
        <p:spPr>
          <a:xfrm>
            <a:off x="7455971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7EEFD37-CC9D-2B42-914E-E4C2F13B35CB}"/>
              </a:ext>
            </a:extLst>
          </p:cNvPr>
          <p:cNvSpPr/>
          <p:nvPr/>
        </p:nvSpPr>
        <p:spPr>
          <a:xfrm>
            <a:off x="6096657" y="3120190"/>
            <a:ext cx="281539" cy="267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7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1267920"/>
            <a:ext cx="9143640" cy="387504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TextShape 2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Motivation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1104793" y="1749992"/>
            <a:ext cx="6610320" cy="241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So you’ve learned everything about GT4py.</a:t>
            </a:r>
          </a:p>
          <a:p>
            <a:pPr algn="ctr"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You want to build a dynamical core.</a:t>
            </a:r>
          </a:p>
          <a:p>
            <a:pPr algn="ctr">
              <a:spcBef>
                <a:spcPts val="300"/>
              </a:spcBef>
              <a:spcAft>
                <a:spcPts val="601"/>
              </a:spcAft>
            </a:pP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algn="ctr"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What’s missing?</a:t>
            </a: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79984-4373-E742-B612-33B9C15CFB8A}"/>
              </a:ext>
            </a:extLst>
          </p:cNvPr>
          <p:cNvSpPr txBox="1"/>
          <p:nvPr/>
        </p:nvSpPr>
        <p:spPr>
          <a:xfrm>
            <a:off x="2108187" y="3553998"/>
            <a:ext cx="460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Domain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Halo updates</a:t>
            </a:r>
          </a:p>
        </p:txBody>
      </p:sp>
    </p:spTree>
    <p:extLst>
      <p:ext uri="{BB962C8B-B14F-4D97-AF65-F5344CB8AC3E}">
        <p14:creationId xmlns:p14="http://schemas.microsoft.com/office/powerpoint/2010/main" val="90191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2EF65-6F23-564D-B62C-5BA3D6A93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6" y="1751797"/>
            <a:ext cx="3870273" cy="2080338"/>
          </a:xfrm>
          <a:prstGeom prst="rect">
            <a:avLst/>
          </a:prstGeom>
        </p:spPr>
      </p:pic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Quantity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GT4Py Integration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70F805-F85A-6545-9506-B04368DA9618}"/>
              </a:ext>
            </a:extLst>
          </p:cNvPr>
          <p:cNvSpPr/>
          <p:nvPr/>
        </p:nvSpPr>
        <p:spPr>
          <a:xfrm>
            <a:off x="6095199" y="1751797"/>
            <a:ext cx="1660358" cy="16362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B62B8-B79D-5740-BD8F-A1C4C24E7040}"/>
              </a:ext>
            </a:extLst>
          </p:cNvPr>
          <p:cNvSpPr/>
          <p:nvPr/>
        </p:nvSpPr>
        <p:spPr>
          <a:xfrm>
            <a:off x="6383957" y="2011679"/>
            <a:ext cx="1068404" cy="11020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8E8079-C818-E843-8026-CA8F5D556617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6925378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D4A4B6-70FD-C441-BB4F-565BE809E2C8}"/>
              </a:ext>
            </a:extLst>
          </p:cNvPr>
          <p:cNvCxnSpPr>
            <a:cxnSpLocks/>
          </p:cNvCxnSpPr>
          <p:nvPr/>
        </p:nvCxnSpPr>
        <p:spPr>
          <a:xfrm>
            <a:off x="6648652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12C9E-5AA5-9B40-B990-2B79720C6942}"/>
              </a:ext>
            </a:extLst>
          </p:cNvPr>
          <p:cNvCxnSpPr>
            <a:cxnSpLocks/>
          </p:cNvCxnSpPr>
          <p:nvPr/>
        </p:nvCxnSpPr>
        <p:spPr>
          <a:xfrm>
            <a:off x="6383957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D24008-05EC-C74B-8B6B-476A640C7771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6095199" y="256994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11A432-E2EF-2E46-8177-B970774B78CC}"/>
              </a:ext>
            </a:extLst>
          </p:cNvPr>
          <p:cNvCxnSpPr>
            <a:cxnSpLocks/>
          </p:cNvCxnSpPr>
          <p:nvPr/>
        </p:nvCxnSpPr>
        <p:spPr>
          <a:xfrm>
            <a:off x="6102418" y="2834378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07876D-DBCE-F149-878F-0BC8CA9FD1BA}"/>
              </a:ext>
            </a:extLst>
          </p:cNvPr>
          <p:cNvCxnSpPr>
            <a:cxnSpLocks/>
          </p:cNvCxnSpPr>
          <p:nvPr/>
        </p:nvCxnSpPr>
        <p:spPr>
          <a:xfrm>
            <a:off x="6102418" y="3116719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455709-FF6B-0A4D-B6F2-77A8B30D5245}"/>
              </a:ext>
            </a:extLst>
          </p:cNvPr>
          <p:cNvCxnSpPr>
            <a:cxnSpLocks/>
          </p:cNvCxnSpPr>
          <p:nvPr/>
        </p:nvCxnSpPr>
        <p:spPr>
          <a:xfrm>
            <a:off x="6102418" y="227290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74893B-8F6E-5348-8CD7-2EB86076BEEC}"/>
              </a:ext>
            </a:extLst>
          </p:cNvPr>
          <p:cNvCxnSpPr>
            <a:cxnSpLocks/>
          </p:cNvCxnSpPr>
          <p:nvPr/>
        </p:nvCxnSpPr>
        <p:spPr>
          <a:xfrm>
            <a:off x="6102418" y="2016230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0DA995-6BDB-3B44-8A14-2C8120CF6736}"/>
              </a:ext>
            </a:extLst>
          </p:cNvPr>
          <p:cNvCxnSpPr>
            <a:cxnSpLocks/>
          </p:cNvCxnSpPr>
          <p:nvPr/>
        </p:nvCxnSpPr>
        <p:spPr>
          <a:xfrm>
            <a:off x="7194484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777976-442B-4D44-9CB4-E1969766E709}"/>
              </a:ext>
            </a:extLst>
          </p:cNvPr>
          <p:cNvCxnSpPr>
            <a:cxnSpLocks/>
          </p:cNvCxnSpPr>
          <p:nvPr/>
        </p:nvCxnSpPr>
        <p:spPr>
          <a:xfrm>
            <a:off x="7455971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7EEFD37-CC9D-2B42-914E-E4C2F13B35CB}"/>
              </a:ext>
            </a:extLst>
          </p:cNvPr>
          <p:cNvSpPr/>
          <p:nvPr/>
        </p:nvSpPr>
        <p:spPr>
          <a:xfrm>
            <a:off x="6096657" y="3120190"/>
            <a:ext cx="281539" cy="267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Shape 2">
            <a:extLst>
              <a:ext uri="{FF2B5EF4-FFF2-40B4-BE49-F238E27FC236}">
                <a16:creationId xmlns:a16="http://schemas.microsoft.com/office/drawing/2014/main" id="{F5F40814-0D4A-9845-812C-EB3546FB2782}"/>
              </a:ext>
            </a:extLst>
          </p:cNvPr>
          <p:cNvSpPr txBox="1"/>
          <p:nvPr/>
        </p:nvSpPr>
        <p:spPr>
          <a:xfrm>
            <a:off x="660599" y="3903044"/>
            <a:ext cx="3771835" cy="83739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Can use this as a way to create gt4py storages</a:t>
            </a:r>
          </a:p>
        </p:txBody>
      </p:sp>
    </p:spTree>
    <p:extLst>
      <p:ext uri="{BB962C8B-B14F-4D97-AF65-F5344CB8AC3E}">
        <p14:creationId xmlns:p14="http://schemas.microsoft.com/office/powerpoint/2010/main" val="162542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Quantity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GT4Py Integration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5FBB7E-817F-854D-9E76-71AF85B63428}"/>
              </a:ext>
            </a:extLst>
          </p:cNvPr>
          <p:cNvGrpSpPr/>
          <p:nvPr/>
        </p:nvGrpSpPr>
        <p:grpSpPr>
          <a:xfrm>
            <a:off x="6095199" y="1751797"/>
            <a:ext cx="1667577" cy="1636295"/>
            <a:chOff x="6095199" y="1751797"/>
            <a:chExt cx="1667577" cy="16362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70F805-F85A-6545-9506-B04368DA9618}"/>
                </a:ext>
              </a:extLst>
            </p:cNvPr>
            <p:cNvSpPr/>
            <p:nvPr/>
          </p:nvSpPr>
          <p:spPr>
            <a:xfrm>
              <a:off x="6095199" y="1751797"/>
              <a:ext cx="1660358" cy="16362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BB62B8-B79D-5740-BD8F-A1C4C24E7040}"/>
                </a:ext>
              </a:extLst>
            </p:cNvPr>
            <p:cNvSpPr/>
            <p:nvPr/>
          </p:nvSpPr>
          <p:spPr>
            <a:xfrm>
              <a:off x="6383957" y="2011679"/>
              <a:ext cx="1068404" cy="11020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8E8079-C818-E843-8026-CA8F5D556617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>
              <a:off x="6925378" y="1751797"/>
              <a:ext cx="7218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D4A4B6-70FD-C441-BB4F-565BE809E2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8652" y="1751797"/>
              <a:ext cx="0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812C9E-5AA5-9B40-B990-2B79720C6942}"/>
                </a:ext>
              </a:extLst>
            </p:cNvPr>
            <p:cNvCxnSpPr>
              <a:cxnSpLocks/>
            </p:cNvCxnSpPr>
            <p:nvPr/>
          </p:nvCxnSpPr>
          <p:spPr>
            <a:xfrm>
              <a:off x="6383957" y="1751797"/>
              <a:ext cx="0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D24008-05EC-C74B-8B6B-476A640C7771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6095199" y="2569944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211A432-E2EF-2E46-8177-B970774B78CC}"/>
                </a:ext>
              </a:extLst>
            </p:cNvPr>
            <p:cNvCxnSpPr>
              <a:cxnSpLocks/>
            </p:cNvCxnSpPr>
            <p:nvPr/>
          </p:nvCxnSpPr>
          <p:spPr>
            <a:xfrm>
              <a:off x="6102418" y="2834378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207876D-DBCE-F149-878F-0BC8CA9FD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02418" y="3116719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455709-FF6B-0A4D-B6F2-77A8B30D5245}"/>
                </a:ext>
              </a:extLst>
            </p:cNvPr>
            <p:cNvCxnSpPr>
              <a:cxnSpLocks/>
            </p:cNvCxnSpPr>
            <p:nvPr/>
          </p:nvCxnSpPr>
          <p:spPr>
            <a:xfrm>
              <a:off x="6102418" y="2272904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74893B-8F6E-5348-8CD7-2EB86076BEEC}"/>
                </a:ext>
              </a:extLst>
            </p:cNvPr>
            <p:cNvCxnSpPr>
              <a:cxnSpLocks/>
            </p:cNvCxnSpPr>
            <p:nvPr/>
          </p:nvCxnSpPr>
          <p:spPr>
            <a:xfrm>
              <a:off x="6102418" y="2016230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0DA995-6BDB-3B44-8A14-2C8120CF6736}"/>
                </a:ext>
              </a:extLst>
            </p:cNvPr>
            <p:cNvCxnSpPr>
              <a:cxnSpLocks/>
            </p:cNvCxnSpPr>
            <p:nvPr/>
          </p:nvCxnSpPr>
          <p:spPr>
            <a:xfrm>
              <a:off x="7194484" y="1751797"/>
              <a:ext cx="7218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777976-442B-4D44-9CB4-E1969766E709}"/>
                </a:ext>
              </a:extLst>
            </p:cNvPr>
            <p:cNvCxnSpPr>
              <a:cxnSpLocks/>
            </p:cNvCxnSpPr>
            <p:nvPr/>
          </p:nvCxnSpPr>
          <p:spPr>
            <a:xfrm>
              <a:off x="7455971" y="1751797"/>
              <a:ext cx="7218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EEFD37-CC9D-2B42-914E-E4C2F13B35CB}"/>
                </a:ext>
              </a:extLst>
            </p:cNvPr>
            <p:cNvSpPr/>
            <p:nvPr/>
          </p:nvSpPr>
          <p:spPr>
            <a:xfrm>
              <a:off x="6096657" y="3120190"/>
              <a:ext cx="281539" cy="267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10B5C03-A9C9-274A-B65E-341311638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3" y="1594586"/>
            <a:ext cx="4005513" cy="2563528"/>
          </a:xfrm>
          <a:prstGeom prst="rect">
            <a:avLst/>
          </a:prstGeom>
        </p:spPr>
      </p:pic>
      <p:sp>
        <p:nvSpPr>
          <p:cNvPr id="21" name="TextShape 2">
            <a:extLst>
              <a:ext uri="{FF2B5EF4-FFF2-40B4-BE49-F238E27FC236}">
                <a16:creationId xmlns:a16="http://schemas.microsoft.com/office/drawing/2014/main" id="{05D2CEFF-6773-244E-B8DA-79384AC35A44}"/>
              </a:ext>
            </a:extLst>
          </p:cNvPr>
          <p:cNvSpPr txBox="1"/>
          <p:nvPr/>
        </p:nvSpPr>
        <p:spPr>
          <a:xfrm>
            <a:off x="660599" y="4213961"/>
            <a:ext cx="3771835" cy="83739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Can initialize from gt4py storages</a:t>
            </a:r>
          </a:p>
        </p:txBody>
      </p:sp>
    </p:spTree>
    <p:extLst>
      <p:ext uri="{BB962C8B-B14F-4D97-AF65-F5344CB8AC3E}">
        <p14:creationId xmlns:p14="http://schemas.microsoft.com/office/powerpoint/2010/main" val="162978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5FE2C409-3062-934B-8D51-8B606B80C35B}"/>
              </a:ext>
            </a:extLst>
          </p:cNvPr>
          <p:cNvSpPr txBox="1"/>
          <p:nvPr/>
        </p:nvSpPr>
        <p:spPr>
          <a:xfrm>
            <a:off x="1984083" y="1024839"/>
            <a:ext cx="5175473" cy="495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001D30"/>
                </a:solidFill>
                <a:latin typeface="Franklin Gothic Demi"/>
              </a:rPr>
              <a:t>Notebook: Quantity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346F7E5D-EF1C-BE43-87CD-1A881CF6D5C2}"/>
              </a:ext>
            </a:extLst>
          </p:cNvPr>
          <p:cNvSpPr txBox="1"/>
          <p:nvPr/>
        </p:nvSpPr>
        <p:spPr>
          <a:xfrm>
            <a:off x="628560" y="4076298"/>
            <a:ext cx="7886520" cy="698741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</a:pPr>
            <a:r>
              <a:rPr lang="en-US" sz="1600" spc="-1" dirty="0">
                <a:solidFill>
                  <a:srgbClr val="001D30"/>
                </a:solidFill>
              </a:rPr>
              <a:t>See you on Slack! </a:t>
            </a:r>
            <a:r>
              <a:rPr lang="en-US" sz="1600" b="1" spc="-1" dirty="0">
                <a:solidFill>
                  <a:srgbClr val="001D30"/>
                </a:solidFill>
              </a:rPr>
              <a:t>Return in 10 minutes at 2:20 EST.</a:t>
            </a:r>
            <a:endParaRPr lang="en-US" sz="1600" spc="-1" dirty="0">
              <a:solidFill>
                <a:srgbClr val="001D30"/>
              </a:solidFill>
              <a:latin typeface="Franklin Gothic Book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6C206B-FE35-CA45-87A5-053DE3420605}"/>
              </a:ext>
            </a:extLst>
          </p:cNvPr>
          <p:cNvGrpSpPr/>
          <p:nvPr/>
        </p:nvGrpSpPr>
        <p:grpSpPr>
          <a:xfrm>
            <a:off x="3684070" y="1987367"/>
            <a:ext cx="1667577" cy="1636295"/>
            <a:chOff x="6095199" y="1751797"/>
            <a:chExt cx="1667577" cy="16362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00B918-5AEA-6A4E-AAD0-88DA4F2B2E59}"/>
                </a:ext>
              </a:extLst>
            </p:cNvPr>
            <p:cNvSpPr/>
            <p:nvPr/>
          </p:nvSpPr>
          <p:spPr>
            <a:xfrm>
              <a:off x="6095199" y="1751797"/>
              <a:ext cx="1660358" cy="16362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BCAC77-A8D0-F048-987F-E97BF02ECFCD}"/>
                </a:ext>
              </a:extLst>
            </p:cNvPr>
            <p:cNvSpPr/>
            <p:nvPr/>
          </p:nvSpPr>
          <p:spPr>
            <a:xfrm>
              <a:off x="6383957" y="2011679"/>
              <a:ext cx="1068404" cy="11020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61A8E60-D90C-2E46-9BE5-C80F8019DC5D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>
              <a:off x="6925378" y="1751797"/>
              <a:ext cx="7218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FCAD4AD-DDAF-924A-9C83-45F98BA022A1}"/>
                </a:ext>
              </a:extLst>
            </p:cNvPr>
            <p:cNvCxnSpPr>
              <a:cxnSpLocks/>
            </p:cNvCxnSpPr>
            <p:nvPr/>
          </p:nvCxnSpPr>
          <p:spPr>
            <a:xfrm>
              <a:off x="6648652" y="1751797"/>
              <a:ext cx="0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D96485-145A-B741-B41C-24B2CEDB679A}"/>
                </a:ext>
              </a:extLst>
            </p:cNvPr>
            <p:cNvCxnSpPr>
              <a:cxnSpLocks/>
            </p:cNvCxnSpPr>
            <p:nvPr/>
          </p:nvCxnSpPr>
          <p:spPr>
            <a:xfrm>
              <a:off x="6383957" y="1751797"/>
              <a:ext cx="0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C30BF70-D6D8-6349-88A8-FB0E29E7C546}"/>
                </a:ext>
              </a:extLst>
            </p:cNvPr>
            <p:cNvCxnSpPr>
              <a:cxnSpLocks/>
              <a:stCxn id="6" idx="1"/>
              <a:endCxn id="6" idx="3"/>
            </p:cNvCxnSpPr>
            <p:nvPr/>
          </p:nvCxnSpPr>
          <p:spPr>
            <a:xfrm>
              <a:off x="6095199" y="2569944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2EA59E-0262-974B-89C0-ABC378DAB61C}"/>
                </a:ext>
              </a:extLst>
            </p:cNvPr>
            <p:cNvCxnSpPr>
              <a:cxnSpLocks/>
            </p:cNvCxnSpPr>
            <p:nvPr/>
          </p:nvCxnSpPr>
          <p:spPr>
            <a:xfrm>
              <a:off x="6102418" y="2834378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CCCB55-1511-6643-B1F1-2C8460B16133}"/>
                </a:ext>
              </a:extLst>
            </p:cNvPr>
            <p:cNvCxnSpPr>
              <a:cxnSpLocks/>
            </p:cNvCxnSpPr>
            <p:nvPr/>
          </p:nvCxnSpPr>
          <p:spPr>
            <a:xfrm>
              <a:off x="6102418" y="3116719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B4F190-05DB-8048-934C-EA4319AAB879}"/>
                </a:ext>
              </a:extLst>
            </p:cNvPr>
            <p:cNvCxnSpPr>
              <a:cxnSpLocks/>
            </p:cNvCxnSpPr>
            <p:nvPr/>
          </p:nvCxnSpPr>
          <p:spPr>
            <a:xfrm>
              <a:off x="6102418" y="2272904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E266AE-E5DD-384E-A955-B4779B627A8F}"/>
                </a:ext>
              </a:extLst>
            </p:cNvPr>
            <p:cNvCxnSpPr>
              <a:cxnSpLocks/>
            </p:cNvCxnSpPr>
            <p:nvPr/>
          </p:nvCxnSpPr>
          <p:spPr>
            <a:xfrm>
              <a:off x="6102418" y="2016230"/>
              <a:ext cx="16603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BB172E2-6763-EF40-9E0F-AD1562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7194484" y="1751797"/>
              <a:ext cx="7218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2C31F3-0F56-9F4F-964E-EC636C5DE599}"/>
                </a:ext>
              </a:extLst>
            </p:cNvPr>
            <p:cNvCxnSpPr>
              <a:cxnSpLocks/>
            </p:cNvCxnSpPr>
            <p:nvPr/>
          </p:nvCxnSpPr>
          <p:spPr>
            <a:xfrm>
              <a:off x="7455971" y="1751797"/>
              <a:ext cx="7218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4AEA2F-BA5C-BE4A-8F8C-315ACC7339B2}"/>
                </a:ext>
              </a:extLst>
            </p:cNvPr>
            <p:cNvSpPr/>
            <p:nvPr/>
          </p:nvSpPr>
          <p:spPr>
            <a:xfrm>
              <a:off x="6096657" y="3120190"/>
              <a:ext cx="281539" cy="267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651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Quantity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8" y="1055520"/>
            <a:ext cx="4796915" cy="368492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Quantity GPU Integration</a:t>
            </a:r>
          </a:p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If a GPU backend or storage is used: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 err="1">
                <a:solidFill>
                  <a:srgbClr val="001D30"/>
                </a:solidFill>
                <a:latin typeface="Courier" pitchFamily="2" charset="0"/>
              </a:rPr>
              <a:t>quantity.data</a:t>
            </a:r>
            <a:r>
              <a:rPr lang="en-US" sz="2000" spc="-1" dirty="0">
                <a:solidFill>
                  <a:srgbClr val="001D30"/>
                </a:solidFill>
                <a:latin typeface="Courier" pitchFamily="2" charset="0"/>
              </a:rPr>
              <a:t> 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will be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cupy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array</a:t>
            </a:r>
            <a:endParaRPr lang="en-US" sz="2000" spc="-1" dirty="0">
              <a:solidFill>
                <a:srgbClr val="001D30"/>
              </a:solidFill>
              <a:latin typeface="Andale Mono" panose="020B0509000000000004" pitchFamily="49" charset="0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 err="1">
                <a:solidFill>
                  <a:srgbClr val="001D30"/>
                </a:solidFill>
                <a:latin typeface="Courier" pitchFamily="2" charset="0"/>
              </a:rPr>
              <a:t>quantity.np</a:t>
            </a:r>
            <a:r>
              <a:rPr lang="en-US" sz="2000" spc="-1" dirty="0">
                <a:solidFill>
                  <a:srgbClr val="001D30"/>
                </a:solidFill>
                <a:latin typeface="Courier" pitchFamily="2" charset="0"/>
              </a:rPr>
              <a:t> 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will be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cupy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, normally exists as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numpy</a:t>
            </a: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Means e.g. </a:t>
            </a:r>
            <a:r>
              <a:rPr lang="en-US" spc="-1" dirty="0" err="1">
                <a:solidFill>
                  <a:srgbClr val="001D30"/>
                </a:solidFill>
                <a:latin typeface="Courier" pitchFamily="2" charset="0"/>
              </a:rPr>
              <a:t>quantity.np.mean</a:t>
            </a:r>
            <a:r>
              <a:rPr lang="en-US" spc="-1" dirty="0">
                <a:solidFill>
                  <a:srgbClr val="001D30"/>
                </a:solidFill>
                <a:latin typeface="Courier" pitchFamily="2" charset="0"/>
              </a:rPr>
              <a:t>(</a:t>
            </a:r>
            <a:r>
              <a:rPr lang="en-US" spc="-1" dirty="0" err="1">
                <a:solidFill>
                  <a:srgbClr val="001D30"/>
                </a:solidFill>
                <a:latin typeface="Courier" pitchFamily="2" charset="0"/>
              </a:rPr>
              <a:t>quantity.data</a:t>
            </a:r>
            <a:r>
              <a:rPr lang="en-US" spc="-1" dirty="0">
                <a:solidFill>
                  <a:srgbClr val="001D30"/>
                </a:solidFill>
                <a:latin typeface="Courier" pitchFamily="2" charset="0"/>
              </a:rPr>
              <a:t>) 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will work regardless of whether using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cupy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or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numpy</a:t>
            </a: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B2A15A-FB71-FC4C-8560-065E937299AA}"/>
              </a:ext>
            </a:extLst>
          </p:cNvPr>
          <p:cNvSpPr/>
          <p:nvPr/>
        </p:nvSpPr>
        <p:spPr>
          <a:xfrm>
            <a:off x="6095199" y="1751797"/>
            <a:ext cx="1660358" cy="16362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CD190-0811-2C4C-A99D-8FC1644C592E}"/>
              </a:ext>
            </a:extLst>
          </p:cNvPr>
          <p:cNvSpPr/>
          <p:nvPr/>
        </p:nvSpPr>
        <p:spPr>
          <a:xfrm>
            <a:off x="6383957" y="2011679"/>
            <a:ext cx="1068404" cy="11020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D8010B-CB23-F944-AB1F-9B8F1B212801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6925378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3605B2-1352-5440-A5B7-A12F3764647C}"/>
              </a:ext>
            </a:extLst>
          </p:cNvPr>
          <p:cNvCxnSpPr>
            <a:cxnSpLocks/>
          </p:cNvCxnSpPr>
          <p:nvPr/>
        </p:nvCxnSpPr>
        <p:spPr>
          <a:xfrm>
            <a:off x="6648652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1A75CE-A2DE-F847-8058-075B186E0EC1}"/>
              </a:ext>
            </a:extLst>
          </p:cNvPr>
          <p:cNvCxnSpPr>
            <a:cxnSpLocks/>
          </p:cNvCxnSpPr>
          <p:nvPr/>
        </p:nvCxnSpPr>
        <p:spPr>
          <a:xfrm>
            <a:off x="6383957" y="1751797"/>
            <a:ext cx="0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BA3F23-80B6-FB49-84C2-661D97BC2EA6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6095199" y="256994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EF1134-110C-4040-A67F-765FEB15E91E}"/>
              </a:ext>
            </a:extLst>
          </p:cNvPr>
          <p:cNvCxnSpPr>
            <a:cxnSpLocks/>
          </p:cNvCxnSpPr>
          <p:nvPr/>
        </p:nvCxnSpPr>
        <p:spPr>
          <a:xfrm>
            <a:off x="6102418" y="2834378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B0B47E-C97C-4C47-B927-83CF041786DF}"/>
              </a:ext>
            </a:extLst>
          </p:cNvPr>
          <p:cNvCxnSpPr>
            <a:cxnSpLocks/>
          </p:cNvCxnSpPr>
          <p:nvPr/>
        </p:nvCxnSpPr>
        <p:spPr>
          <a:xfrm>
            <a:off x="6102418" y="3116719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4890B-988A-E24A-B308-09A3100BB5C8}"/>
              </a:ext>
            </a:extLst>
          </p:cNvPr>
          <p:cNvCxnSpPr>
            <a:cxnSpLocks/>
          </p:cNvCxnSpPr>
          <p:nvPr/>
        </p:nvCxnSpPr>
        <p:spPr>
          <a:xfrm>
            <a:off x="6102418" y="2272904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B08ECD-11EA-474A-9ED5-DD454D8BF63B}"/>
              </a:ext>
            </a:extLst>
          </p:cNvPr>
          <p:cNvCxnSpPr>
            <a:cxnSpLocks/>
          </p:cNvCxnSpPr>
          <p:nvPr/>
        </p:nvCxnSpPr>
        <p:spPr>
          <a:xfrm>
            <a:off x="6102418" y="2016230"/>
            <a:ext cx="1660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AB7FDE-1826-8543-8610-2959829895CA}"/>
              </a:ext>
            </a:extLst>
          </p:cNvPr>
          <p:cNvCxnSpPr>
            <a:cxnSpLocks/>
          </p:cNvCxnSpPr>
          <p:nvPr/>
        </p:nvCxnSpPr>
        <p:spPr>
          <a:xfrm>
            <a:off x="7194484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DB061F-B65E-1045-8A65-F8B94B83BC04}"/>
              </a:ext>
            </a:extLst>
          </p:cNvPr>
          <p:cNvCxnSpPr>
            <a:cxnSpLocks/>
          </p:cNvCxnSpPr>
          <p:nvPr/>
        </p:nvCxnSpPr>
        <p:spPr>
          <a:xfrm>
            <a:off x="7455971" y="1751797"/>
            <a:ext cx="7218" cy="163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44616E3-33F3-3A4E-83FF-E526EC8E4080}"/>
              </a:ext>
            </a:extLst>
          </p:cNvPr>
          <p:cNvSpPr/>
          <p:nvPr/>
        </p:nvSpPr>
        <p:spPr>
          <a:xfrm>
            <a:off x="6096657" y="3120190"/>
            <a:ext cx="281539" cy="267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4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1267920"/>
            <a:ext cx="9143640" cy="387504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TextShape 2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001D30"/>
                </a:solidFill>
                <a:latin typeface="Franklin Gothic Demi"/>
              </a:rPr>
              <a:t>Halo Updates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1104793" y="1749992"/>
            <a:ext cx="6610320" cy="241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Learning Goal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: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Perform a halo update using a Quantity</a:t>
            </a:r>
          </a:p>
        </p:txBody>
      </p:sp>
    </p:spTree>
    <p:extLst>
      <p:ext uri="{BB962C8B-B14F-4D97-AF65-F5344CB8AC3E}">
        <p14:creationId xmlns:p14="http://schemas.microsoft.com/office/powerpoint/2010/main" val="63837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Halo Updates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Review</a:t>
            </a: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Partitioner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gives info needed to match ranks for halo updates</a:t>
            </a:r>
            <a:br>
              <a:rPr lang="en-US" sz="2000" spc="-1" dirty="0">
                <a:solidFill>
                  <a:srgbClr val="001D30"/>
                </a:solidFill>
                <a:latin typeface="Franklin Gothic Book"/>
              </a:rPr>
            </a:b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Quantity marks index positions of halos</a:t>
            </a:r>
            <a:b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</a:b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We have all the information we need for a halo update!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BECAD7-9FE9-D44D-BAB0-67D298D962E5}"/>
              </a:ext>
            </a:extLst>
          </p:cNvPr>
          <p:cNvGrpSpPr/>
          <p:nvPr/>
        </p:nvGrpSpPr>
        <p:grpSpPr>
          <a:xfrm>
            <a:off x="5654842" y="1314771"/>
            <a:ext cx="956652" cy="956652"/>
            <a:chOff x="5654842" y="1314771"/>
            <a:chExt cx="956652" cy="956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C7A644-C06B-4A45-905B-D7EBBAA8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42" y="1314771"/>
              <a:ext cx="956652" cy="956652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6BCEB59-311C-0344-9C7A-E8850DFAD235}"/>
                </a:ext>
              </a:extLst>
            </p:cNvPr>
            <p:cNvSpPr/>
            <p:nvPr/>
          </p:nvSpPr>
          <p:spPr>
            <a:xfrm>
              <a:off x="5741047" y="1397216"/>
              <a:ext cx="498220" cy="507879"/>
            </a:xfrm>
            <a:custGeom>
              <a:avLst/>
              <a:gdLst>
                <a:gd name="connsiteX0" fmla="*/ 1655545 w 1665170"/>
                <a:gd name="connsiteY0" fmla="*/ 1655545 h 1665170"/>
                <a:gd name="connsiteX1" fmla="*/ 1665170 w 1665170"/>
                <a:gd name="connsiteY1" fmla="*/ 1280160 h 1665170"/>
                <a:gd name="connsiteX2" fmla="*/ 1660358 w 1665170"/>
                <a:gd name="connsiteY2" fmla="*/ 909587 h 1665170"/>
                <a:gd name="connsiteX3" fmla="*/ 1631482 w 1665170"/>
                <a:gd name="connsiteY3" fmla="*/ 582328 h 1665170"/>
                <a:gd name="connsiteX4" fmla="*/ 1592981 w 1665170"/>
                <a:gd name="connsiteY4" fmla="*/ 346509 h 1665170"/>
                <a:gd name="connsiteX5" fmla="*/ 1559292 w 1665170"/>
                <a:gd name="connsiteY5" fmla="*/ 163629 h 1665170"/>
                <a:gd name="connsiteX6" fmla="*/ 1597794 w 1665170"/>
                <a:gd name="connsiteY6" fmla="*/ 28876 h 1665170"/>
                <a:gd name="connsiteX7" fmla="*/ 1275347 w 1665170"/>
                <a:gd name="connsiteY7" fmla="*/ 0 h 1665170"/>
                <a:gd name="connsiteX8" fmla="*/ 957714 w 1665170"/>
                <a:gd name="connsiteY8" fmla="*/ 19250 h 1665170"/>
                <a:gd name="connsiteX9" fmla="*/ 688206 w 1665170"/>
                <a:gd name="connsiteY9" fmla="*/ 91440 h 1665170"/>
                <a:gd name="connsiteX10" fmla="*/ 452387 w 1665170"/>
                <a:gd name="connsiteY10" fmla="*/ 187693 h 1665170"/>
                <a:gd name="connsiteX11" fmla="*/ 288758 w 1665170"/>
                <a:gd name="connsiteY11" fmla="*/ 279133 h 1665170"/>
                <a:gd name="connsiteX12" fmla="*/ 178067 w 1665170"/>
                <a:gd name="connsiteY12" fmla="*/ 457200 h 1665170"/>
                <a:gd name="connsiteX13" fmla="*/ 96252 w 1665170"/>
                <a:gd name="connsiteY13" fmla="*/ 683394 h 1665170"/>
                <a:gd name="connsiteX14" fmla="*/ 24063 w 1665170"/>
                <a:gd name="connsiteY14" fmla="*/ 972151 h 1665170"/>
                <a:gd name="connsiteX15" fmla="*/ 0 w 1665170"/>
                <a:gd name="connsiteY15" fmla="*/ 1289785 h 1665170"/>
                <a:gd name="connsiteX16" fmla="*/ 28876 w 1665170"/>
                <a:gd name="connsiteY16" fmla="*/ 1602606 h 1665170"/>
                <a:gd name="connsiteX17" fmla="*/ 158817 w 1665170"/>
                <a:gd name="connsiteY17" fmla="*/ 1554480 h 1665170"/>
                <a:gd name="connsiteX18" fmla="*/ 341697 w 1665170"/>
                <a:gd name="connsiteY18" fmla="*/ 1592981 h 1665170"/>
                <a:gd name="connsiteX19" fmla="*/ 596766 w 1665170"/>
                <a:gd name="connsiteY19" fmla="*/ 1631482 h 1665170"/>
                <a:gd name="connsiteX20" fmla="*/ 899962 w 1665170"/>
                <a:gd name="connsiteY20" fmla="*/ 1655545 h 1665170"/>
                <a:gd name="connsiteX21" fmla="*/ 1280160 w 1665170"/>
                <a:gd name="connsiteY21" fmla="*/ 1665170 h 1665170"/>
                <a:gd name="connsiteX22" fmla="*/ 1655545 w 1665170"/>
                <a:gd name="connsiteY22" fmla="*/ 1655545 h 16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5170" h="1665170">
                  <a:moveTo>
                    <a:pt x="1655545" y="1655545"/>
                  </a:moveTo>
                  <a:lnTo>
                    <a:pt x="1665170" y="1280160"/>
                  </a:lnTo>
                  <a:lnTo>
                    <a:pt x="1660358" y="909587"/>
                  </a:lnTo>
                  <a:lnTo>
                    <a:pt x="1631482" y="582328"/>
                  </a:lnTo>
                  <a:lnTo>
                    <a:pt x="1592981" y="346509"/>
                  </a:lnTo>
                  <a:lnTo>
                    <a:pt x="1559292" y="163629"/>
                  </a:lnTo>
                  <a:lnTo>
                    <a:pt x="1597794" y="28876"/>
                  </a:lnTo>
                  <a:lnTo>
                    <a:pt x="1275347" y="0"/>
                  </a:lnTo>
                  <a:lnTo>
                    <a:pt x="957714" y="19250"/>
                  </a:lnTo>
                  <a:lnTo>
                    <a:pt x="688206" y="91440"/>
                  </a:lnTo>
                  <a:lnTo>
                    <a:pt x="452387" y="187693"/>
                  </a:lnTo>
                  <a:lnTo>
                    <a:pt x="288758" y="279133"/>
                  </a:lnTo>
                  <a:lnTo>
                    <a:pt x="178067" y="457200"/>
                  </a:lnTo>
                  <a:lnTo>
                    <a:pt x="96252" y="683394"/>
                  </a:lnTo>
                  <a:lnTo>
                    <a:pt x="24063" y="972151"/>
                  </a:lnTo>
                  <a:lnTo>
                    <a:pt x="0" y="1289785"/>
                  </a:lnTo>
                  <a:lnTo>
                    <a:pt x="28876" y="1602606"/>
                  </a:lnTo>
                  <a:lnTo>
                    <a:pt x="158817" y="1554480"/>
                  </a:lnTo>
                  <a:lnTo>
                    <a:pt x="341697" y="1592981"/>
                  </a:lnTo>
                  <a:lnTo>
                    <a:pt x="596766" y="1631482"/>
                  </a:lnTo>
                  <a:lnTo>
                    <a:pt x="899962" y="1655545"/>
                  </a:lnTo>
                  <a:lnTo>
                    <a:pt x="1280160" y="1665170"/>
                  </a:lnTo>
                  <a:lnTo>
                    <a:pt x="1655545" y="165554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55BE05-8066-0040-A323-FC8BFDBD4F4F}"/>
                </a:ext>
              </a:extLst>
            </p:cNvPr>
            <p:cNvSpPr/>
            <p:nvPr/>
          </p:nvSpPr>
          <p:spPr>
            <a:xfrm rot="5400000">
              <a:off x="6009974" y="1402048"/>
              <a:ext cx="507879" cy="498221"/>
            </a:xfrm>
            <a:custGeom>
              <a:avLst/>
              <a:gdLst>
                <a:gd name="connsiteX0" fmla="*/ 1655545 w 1665170"/>
                <a:gd name="connsiteY0" fmla="*/ 1655545 h 1665170"/>
                <a:gd name="connsiteX1" fmla="*/ 1665170 w 1665170"/>
                <a:gd name="connsiteY1" fmla="*/ 1280160 h 1665170"/>
                <a:gd name="connsiteX2" fmla="*/ 1660358 w 1665170"/>
                <a:gd name="connsiteY2" fmla="*/ 909587 h 1665170"/>
                <a:gd name="connsiteX3" fmla="*/ 1631482 w 1665170"/>
                <a:gd name="connsiteY3" fmla="*/ 582328 h 1665170"/>
                <a:gd name="connsiteX4" fmla="*/ 1592981 w 1665170"/>
                <a:gd name="connsiteY4" fmla="*/ 346509 h 1665170"/>
                <a:gd name="connsiteX5" fmla="*/ 1559292 w 1665170"/>
                <a:gd name="connsiteY5" fmla="*/ 163629 h 1665170"/>
                <a:gd name="connsiteX6" fmla="*/ 1597794 w 1665170"/>
                <a:gd name="connsiteY6" fmla="*/ 28876 h 1665170"/>
                <a:gd name="connsiteX7" fmla="*/ 1275347 w 1665170"/>
                <a:gd name="connsiteY7" fmla="*/ 0 h 1665170"/>
                <a:gd name="connsiteX8" fmla="*/ 957714 w 1665170"/>
                <a:gd name="connsiteY8" fmla="*/ 19250 h 1665170"/>
                <a:gd name="connsiteX9" fmla="*/ 688206 w 1665170"/>
                <a:gd name="connsiteY9" fmla="*/ 91440 h 1665170"/>
                <a:gd name="connsiteX10" fmla="*/ 452387 w 1665170"/>
                <a:gd name="connsiteY10" fmla="*/ 187693 h 1665170"/>
                <a:gd name="connsiteX11" fmla="*/ 288758 w 1665170"/>
                <a:gd name="connsiteY11" fmla="*/ 279133 h 1665170"/>
                <a:gd name="connsiteX12" fmla="*/ 178067 w 1665170"/>
                <a:gd name="connsiteY12" fmla="*/ 457200 h 1665170"/>
                <a:gd name="connsiteX13" fmla="*/ 96252 w 1665170"/>
                <a:gd name="connsiteY13" fmla="*/ 683394 h 1665170"/>
                <a:gd name="connsiteX14" fmla="*/ 24063 w 1665170"/>
                <a:gd name="connsiteY14" fmla="*/ 972151 h 1665170"/>
                <a:gd name="connsiteX15" fmla="*/ 0 w 1665170"/>
                <a:gd name="connsiteY15" fmla="*/ 1289785 h 1665170"/>
                <a:gd name="connsiteX16" fmla="*/ 28876 w 1665170"/>
                <a:gd name="connsiteY16" fmla="*/ 1602606 h 1665170"/>
                <a:gd name="connsiteX17" fmla="*/ 158817 w 1665170"/>
                <a:gd name="connsiteY17" fmla="*/ 1554480 h 1665170"/>
                <a:gd name="connsiteX18" fmla="*/ 341697 w 1665170"/>
                <a:gd name="connsiteY18" fmla="*/ 1592981 h 1665170"/>
                <a:gd name="connsiteX19" fmla="*/ 596766 w 1665170"/>
                <a:gd name="connsiteY19" fmla="*/ 1631482 h 1665170"/>
                <a:gd name="connsiteX20" fmla="*/ 899962 w 1665170"/>
                <a:gd name="connsiteY20" fmla="*/ 1655545 h 1665170"/>
                <a:gd name="connsiteX21" fmla="*/ 1280160 w 1665170"/>
                <a:gd name="connsiteY21" fmla="*/ 1665170 h 1665170"/>
                <a:gd name="connsiteX22" fmla="*/ 1655545 w 1665170"/>
                <a:gd name="connsiteY22" fmla="*/ 1655545 h 16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5170" h="1665170">
                  <a:moveTo>
                    <a:pt x="1655545" y="1655545"/>
                  </a:moveTo>
                  <a:lnTo>
                    <a:pt x="1665170" y="1280160"/>
                  </a:lnTo>
                  <a:lnTo>
                    <a:pt x="1660358" y="909587"/>
                  </a:lnTo>
                  <a:lnTo>
                    <a:pt x="1631482" y="582328"/>
                  </a:lnTo>
                  <a:lnTo>
                    <a:pt x="1592981" y="346509"/>
                  </a:lnTo>
                  <a:lnTo>
                    <a:pt x="1559292" y="163629"/>
                  </a:lnTo>
                  <a:lnTo>
                    <a:pt x="1597794" y="28876"/>
                  </a:lnTo>
                  <a:lnTo>
                    <a:pt x="1275347" y="0"/>
                  </a:lnTo>
                  <a:lnTo>
                    <a:pt x="957714" y="19250"/>
                  </a:lnTo>
                  <a:lnTo>
                    <a:pt x="688206" y="91440"/>
                  </a:lnTo>
                  <a:lnTo>
                    <a:pt x="452387" y="187693"/>
                  </a:lnTo>
                  <a:lnTo>
                    <a:pt x="288758" y="279133"/>
                  </a:lnTo>
                  <a:lnTo>
                    <a:pt x="178067" y="457200"/>
                  </a:lnTo>
                  <a:lnTo>
                    <a:pt x="96252" y="683394"/>
                  </a:lnTo>
                  <a:lnTo>
                    <a:pt x="24063" y="972151"/>
                  </a:lnTo>
                  <a:lnTo>
                    <a:pt x="0" y="1289785"/>
                  </a:lnTo>
                  <a:lnTo>
                    <a:pt x="28876" y="1602606"/>
                  </a:lnTo>
                  <a:lnTo>
                    <a:pt x="158817" y="1554480"/>
                  </a:lnTo>
                  <a:lnTo>
                    <a:pt x="341697" y="1592981"/>
                  </a:lnTo>
                  <a:lnTo>
                    <a:pt x="596766" y="1631482"/>
                  </a:lnTo>
                  <a:lnTo>
                    <a:pt x="899962" y="1655545"/>
                  </a:lnTo>
                  <a:lnTo>
                    <a:pt x="1280160" y="1665170"/>
                  </a:lnTo>
                  <a:lnTo>
                    <a:pt x="1655545" y="1655545"/>
                  </a:lnTo>
                  <a:close/>
                </a:path>
              </a:pathLst>
            </a:custGeom>
            <a:solidFill>
              <a:srgbClr val="001D3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62C6C91-0612-F846-B5C7-3050F701CE8A}"/>
                </a:ext>
              </a:extLst>
            </p:cNvPr>
            <p:cNvSpPr/>
            <p:nvPr/>
          </p:nvSpPr>
          <p:spPr>
            <a:xfrm rot="10800000">
              <a:off x="6014803" y="1673495"/>
              <a:ext cx="498220" cy="507879"/>
            </a:xfrm>
            <a:custGeom>
              <a:avLst/>
              <a:gdLst>
                <a:gd name="connsiteX0" fmla="*/ 1655545 w 1665170"/>
                <a:gd name="connsiteY0" fmla="*/ 1655545 h 1665170"/>
                <a:gd name="connsiteX1" fmla="*/ 1665170 w 1665170"/>
                <a:gd name="connsiteY1" fmla="*/ 1280160 h 1665170"/>
                <a:gd name="connsiteX2" fmla="*/ 1660358 w 1665170"/>
                <a:gd name="connsiteY2" fmla="*/ 909587 h 1665170"/>
                <a:gd name="connsiteX3" fmla="*/ 1631482 w 1665170"/>
                <a:gd name="connsiteY3" fmla="*/ 582328 h 1665170"/>
                <a:gd name="connsiteX4" fmla="*/ 1592981 w 1665170"/>
                <a:gd name="connsiteY4" fmla="*/ 346509 h 1665170"/>
                <a:gd name="connsiteX5" fmla="*/ 1559292 w 1665170"/>
                <a:gd name="connsiteY5" fmla="*/ 163629 h 1665170"/>
                <a:gd name="connsiteX6" fmla="*/ 1597794 w 1665170"/>
                <a:gd name="connsiteY6" fmla="*/ 28876 h 1665170"/>
                <a:gd name="connsiteX7" fmla="*/ 1275347 w 1665170"/>
                <a:gd name="connsiteY7" fmla="*/ 0 h 1665170"/>
                <a:gd name="connsiteX8" fmla="*/ 957714 w 1665170"/>
                <a:gd name="connsiteY8" fmla="*/ 19250 h 1665170"/>
                <a:gd name="connsiteX9" fmla="*/ 688206 w 1665170"/>
                <a:gd name="connsiteY9" fmla="*/ 91440 h 1665170"/>
                <a:gd name="connsiteX10" fmla="*/ 452387 w 1665170"/>
                <a:gd name="connsiteY10" fmla="*/ 187693 h 1665170"/>
                <a:gd name="connsiteX11" fmla="*/ 288758 w 1665170"/>
                <a:gd name="connsiteY11" fmla="*/ 279133 h 1665170"/>
                <a:gd name="connsiteX12" fmla="*/ 178067 w 1665170"/>
                <a:gd name="connsiteY12" fmla="*/ 457200 h 1665170"/>
                <a:gd name="connsiteX13" fmla="*/ 96252 w 1665170"/>
                <a:gd name="connsiteY13" fmla="*/ 683394 h 1665170"/>
                <a:gd name="connsiteX14" fmla="*/ 24063 w 1665170"/>
                <a:gd name="connsiteY14" fmla="*/ 972151 h 1665170"/>
                <a:gd name="connsiteX15" fmla="*/ 0 w 1665170"/>
                <a:gd name="connsiteY15" fmla="*/ 1289785 h 1665170"/>
                <a:gd name="connsiteX16" fmla="*/ 28876 w 1665170"/>
                <a:gd name="connsiteY16" fmla="*/ 1602606 h 1665170"/>
                <a:gd name="connsiteX17" fmla="*/ 158817 w 1665170"/>
                <a:gd name="connsiteY17" fmla="*/ 1554480 h 1665170"/>
                <a:gd name="connsiteX18" fmla="*/ 341697 w 1665170"/>
                <a:gd name="connsiteY18" fmla="*/ 1592981 h 1665170"/>
                <a:gd name="connsiteX19" fmla="*/ 596766 w 1665170"/>
                <a:gd name="connsiteY19" fmla="*/ 1631482 h 1665170"/>
                <a:gd name="connsiteX20" fmla="*/ 899962 w 1665170"/>
                <a:gd name="connsiteY20" fmla="*/ 1655545 h 1665170"/>
                <a:gd name="connsiteX21" fmla="*/ 1280160 w 1665170"/>
                <a:gd name="connsiteY21" fmla="*/ 1665170 h 1665170"/>
                <a:gd name="connsiteX22" fmla="*/ 1655545 w 1665170"/>
                <a:gd name="connsiteY22" fmla="*/ 1655545 h 16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5170" h="1665170">
                  <a:moveTo>
                    <a:pt x="1655545" y="1655545"/>
                  </a:moveTo>
                  <a:lnTo>
                    <a:pt x="1665170" y="1280160"/>
                  </a:lnTo>
                  <a:lnTo>
                    <a:pt x="1660358" y="909587"/>
                  </a:lnTo>
                  <a:lnTo>
                    <a:pt x="1631482" y="582328"/>
                  </a:lnTo>
                  <a:lnTo>
                    <a:pt x="1592981" y="346509"/>
                  </a:lnTo>
                  <a:lnTo>
                    <a:pt x="1559292" y="163629"/>
                  </a:lnTo>
                  <a:lnTo>
                    <a:pt x="1597794" y="28876"/>
                  </a:lnTo>
                  <a:lnTo>
                    <a:pt x="1275347" y="0"/>
                  </a:lnTo>
                  <a:lnTo>
                    <a:pt x="957714" y="19250"/>
                  </a:lnTo>
                  <a:lnTo>
                    <a:pt x="688206" y="91440"/>
                  </a:lnTo>
                  <a:lnTo>
                    <a:pt x="452387" y="187693"/>
                  </a:lnTo>
                  <a:lnTo>
                    <a:pt x="288758" y="279133"/>
                  </a:lnTo>
                  <a:lnTo>
                    <a:pt x="178067" y="457200"/>
                  </a:lnTo>
                  <a:lnTo>
                    <a:pt x="96252" y="683394"/>
                  </a:lnTo>
                  <a:lnTo>
                    <a:pt x="24063" y="972151"/>
                  </a:lnTo>
                  <a:lnTo>
                    <a:pt x="0" y="1289785"/>
                  </a:lnTo>
                  <a:lnTo>
                    <a:pt x="28876" y="1602606"/>
                  </a:lnTo>
                  <a:lnTo>
                    <a:pt x="158817" y="1554480"/>
                  </a:lnTo>
                  <a:lnTo>
                    <a:pt x="341697" y="1592981"/>
                  </a:lnTo>
                  <a:lnTo>
                    <a:pt x="596766" y="1631482"/>
                  </a:lnTo>
                  <a:lnTo>
                    <a:pt x="899962" y="1655545"/>
                  </a:lnTo>
                  <a:lnTo>
                    <a:pt x="1280160" y="1665170"/>
                  </a:lnTo>
                  <a:lnTo>
                    <a:pt x="1655545" y="165554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376FB16-3C46-D048-84E8-F85B40D91B0B}"/>
                </a:ext>
              </a:extLst>
            </p:cNvPr>
            <p:cNvSpPr/>
            <p:nvPr/>
          </p:nvSpPr>
          <p:spPr>
            <a:xfrm rot="16200000">
              <a:off x="5736218" y="1678322"/>
              <a:ext cx="507879" cy="498220"/>
            </a:xfrm>
            <a:custGeom>
              <a:avLst/>
              <a:gdLst>
                <a:gd name="connsiteX0" fmla="*/ 1655545 w 1665170"/>
                <a:gd name="connsiteY0" fmla="*/ 1655545 h 1665170"/>
                <a:gd name="connsiteX1" fmla="*/ 1665170 w 1665170"/>
                <a:gd name="connsiteY1" fmla="*/ 1280160 h 1665170"/>
                <a:gd name="connsiteX2" fmla="*/ 1660358 w 1665170"/>
                <a:gd name="connsiteY2" fmla="*/ 909587 h 1665170"/>
                <a:gd name="connsiteX3" fmla="*/ 1631482 w 1665170"/>
                <a:gd name="connsiteY3" fmla="*/ 582328 h 1665170"/>
                <a:gd name="connsiteX4" fmla="*/ 1592981 w 1665170"/>
                <a:gd name="connsiteY4" fmla="*/ 346509 h 1665170"/>
                <a:gd name="connsiteX5" fmla="*/ 1559292 w 1665170"/>
                <a:gd name="connsiteY5" fmla="*/ 163629 h 1665170"/>
                <a:gd name="connsiteX6" fmla="*/ 1597794 w 1665170"/>
                <a:gd name="connsiteY6" fmla="*/ 28876 h 1665170"/>
                <a:gd name="connsiteX7" fmla="*/ 1275347 w 1665170"/>
                <a:gd name="connsiteY7" fmla="*/ 0 h 1665170"/>
                <a:gd name="connsiteX8" fmla="*/ 957714 w 1665170"/>
                <a:gd name="connsiteY8" fmla="*/ 19250 h 1665170"/>
                <a:gd name="connsiteX9" fmla="*/ 688206 w 1665170"/>
                <a:gd name="connsiteY9" fmla="*/ 91440 h 1665170"/>
                <a:gd name="connsiteX10" fmla="*/ 452387 w 1665170"/>
                <a:gd name="connsiteY10" fmla="*/ 187693 h 1665170"/>
                <a:gd name="connsiteX11" fmla="*/ 288758 w 1665170"/>
                <a:gd name="connsiteY11" fmla="*/ 279133 h 1665170"/>
                <a:gd name="connsiteX12" fmla="*/ 178067 w 1665170"/>
                <a:gd name="connsiteY12" fmla="*/ 457200 h 1665170"/>
                <a:gd name="connsiteX13" fmla="*/ 96252 w 1665170"/>
                <a:gd name="connsiteY13" fmla="*/ 683394 h 1665170"/>
                <a:gd name="connsiteX14" fmla="*/ 24063 w 1665170"/>
                <a:gd name="connsiteY14" fmla="*/ 972151 h 1665170"/>
                <a:gd name="connsiteX15" fmla="*/ 0 w 1665170"/>
                <a:gd name="connsiteY15" fmla="*/ 1289785 h 1665170"/>
                <a:gd name="connsiteX16" fmla="*/ 28876 w 1665170"/>
                <a:gd name="connsiteY16" fmla="*/ 1602606 h 1665170"/>
                <a:gd name="connsiteX17" fmla="*/ 158817 w 1665170"/>
                <a:gd name="connsiteY17" fmla="*/ 1554480 h 1665170"/>
                <a:gd name="connsiteX18" fmla="*/ 341697 w 1665170"/>
                <a:gd name="connsiteY18" fmla="*/ 1592981 h 1665170"/>
                <a:gd name="connsiteX19" fmla="*/ 596766 w 1665170"/>
                <a:gd name="connsiteY19" fmla="*/ 1631482 h 1665170"/>
                <a:gd name="connsiteX20" fmla="*/ 899962 w 1665170"/>
                <a:gd name="connsiteY20" fmla="*/ 1655545 h 1665170"/>
                <a:gd name="connsiteX21" fmla="*/ 1280160 w 1665170"/>
                <a:gd name="connsiteY21" fmla="*/ 1665170 h 1665170"/>
                <a:gd name="connsiteX22" fmla="*/ 1655545 w 1665170"/>
                <a:gd name="connsiteY22" fmla="*/ 1655545 h 16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5170" h="1665170">
                  <a:moveTo>
                    <a:pt x="1655545" y="1655545"/>
                  </a:moveTo>
                  <a:lnTo>
                    <a:pt x="1665170" y="1280160"/>
                  </a:lnTo>
                  <a:lnTo>
                    <a:pt x="1660358" y="909587"/>
                  </a:lnTo>
                  <a:lnTo>
                    <a:pt x="1631482" y="582328"/>
                  </a:lnTo>
                  <a:lnTo>
                    <a:pt x="1592981" y="346509"/>
                  </a:lnTo>
                  <a:lnTo>
                    <a:pt x="1559292" y="163629"/>
                  </a:lnTo>
                  <a:lnTo>
                    <a:pt x="1597794" y="28876"/>
                  </a:lnTo>
                  <a:lnTo>
                    <a:pt x="1275347" y="0"/>
                  </a:lnTo>
                  <a:lnTo>
                    <a:pt x="957714" y="19250"/>
                  </a:lnTo>
                  <a:lnTo>
                    <a:pt x="688206" y="91440"/>
                  </a:lnTo>
                  <a:lnTo>
                    <a:pt x="452387" y="187693"/>
                  </a:lnTo>
                  <a:lnTo>
                    <a:pt x="288758" y="279133"/>
                  </a:lnTo>
                  <a:lnTo>
                    <a:pt x="178067" y="457200"/>
                  </a:lnTo>
                  <a:lnTo>
                    <a:pt x="96252" y="683394"/>
                  </a:lnTo>
                  <a:lnTo>
                    <a:pt x="24063" y="972151"/>
                  </a:lnTo>
                  <a:lnTo>
                    <a:pt x="0" y="1289785"/>
                  </a:lnTo>
                  <a:lnTo>
                    <a:pt x="28876" y="1602606"/>
                  </a:lnTo>
                  <a:lnTo>
                    <a:pt x="158817" y="1554480"/>
                  </a:lnTo>
                  <a:lnTo>
                    <a:pt x="341697" y="1592981"/>
                  </a:lnTo>
                  <a:lnTo>
                    <a:pt x="596766" y="1631482"/>
                  </a:lnTo>
                  <a:lnTo>
                    <a:pt x="899962" y="1655545"/>
                  </a:lnTo>
                  <a:lnTo>
                    <a:pt x="1280160" y="1665170"/>
                  </a:lnTo>
                  <a:lnTo>
                    <a:pt x="1655545" y="1655545"/>
                  </a:ln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D4F66A7-2040-324A-9D74-927A58E42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43" t="27733" r="20811" b="3467"/>
          <a:stretch/>
        </p:blipFill>
        <p:spPr>
          <a:xfrm>
            <a:off x="4608423" y="1441492"/>
            <a:ext cx="807774" cy="75146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2DA20BD-14AC-4A4F-81D4-532510F579BB}"/>
              </a:ext>
            </a:extLst>
          </p:cNvPr>
          <p:cNvGrpSpPr/>
          <p:nvPr/>
        </p:nvGrpSpPr>
        <p:grpSpPr>
          <a:xfrm>
            <a:off x="4872790" y="2571750"/>
            <a:ext cx="647298" cy="622713"/>
            <a:chOff x="6133700" y="2677452"/>
            <a:chExt cx="1679607" cy="16411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D17027-8910-C948-8AEF-0CA9A22A3138}"/>
                </a:ext>
              </a:extLst>
            </p:cNvPr>
            <p:cNvSpPr/>
            <p:nvPr/>
          </p:nvSpPr>
          <p:spPr>
            <a:xfrm>
              <a:off x="6133700" y="2677452"/>
              <a:ext cx="1672388" cy="16411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607C76-E62C-8B4A-8E06-173E2D66B3E2}"/>
                </a:ext>
              </a:extLst>
            </p:cNvPr>
            <p:cNvSpPr/>
            <p:nvPr/>
          </p:nvSpPr>
          <p:spPr>
            <a:xfrm>
              <a:off x="6422457" y="2937334"/>
              <a:ext cx="1076145" cy="110533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22C6566-BE57-3A4C-8EC3-469DC20B29A4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>
              <a:off x="6969894" y="2677452"/>
              <a:ext cx="1203" cy="1636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46B079-E029-D44B-A364-C22E54904262}"/>
                </a:ext>
              </a:extLst>
            </p:cNvPr>
            <p:cNvCxnSpPr>
              <a:cxnSpLocks/>
            </p:cNvCxnSpPr>
            <p:nvPr/>
          </p:nvCxnSpPr>
          <p:spPr>
            <a:xfrm>
              <a:off x="6687153" y="2677452"/>
              <a:ext cx="0" cy="1641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CCB421-D863-5547-9D85-A2C182724A31}"/>
                </a:ext>
              </a:extLst>
            </p:cNvPr>
            <p:cNvCxnSpPr>
              <a:cxnSpLocks/>
            </p:cNvCxnSpPr>
            <p:nvPr/>
          </p:nvCxnSpPr>
          <p:spPr>
            <a:xfrm>
              <a:off x="6422458" y="2677452"/>
              <a:ext cx="0" cy="1641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0A36CF-6F3A-2F46-9EFA-198AF98C828E}"/>
                </a:ext>
              </a:extLst>
            </p:cNvPr>
            <p:cNvCxnSpPr>
              <a:cxnSpLocks/>
              <a:stCxn id="13" idx="1"/>
              <a:endCxn id="13" idx="3"/>
            </p:cNvCxnSpPr>
            <p:nvPr/>
          </p:nvCxnSpPr>
          <p:spPr>
            <a:xfrm>
              <a:off x="6133700" y="3498006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610FA0-4EF1-4740-9094-651FF5F5B22A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19" y="3760033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FE9553-3F4E-3245-9BED-A4EC50787F95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19" y="4042374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0D2361-1CD9-AD4D-BDBE-BB272B052D41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19" y="3198559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1863F1-93ED-184E-80A8-3E7D7605E568}"/>
                </a:ext>
              </a:extLst>
            </p:cNvPr>
            <p:cNvCxnSpPr>
              <a:cxnSpLocks/>
            </p:cNvCxnSpPr>
            <p:nvPr/>
          </p:nvCxnSpPr>
          <p:spPr>
            <a:xfrm>
              <a:off x="6140919" y="2941885"/>
              <a:ext cx="16723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3054EC-2A98-4541-8613-22924C8B7B81}"/>
                </a:ext>
              </a:extLst>
            </p:cNvPr>
            <p:cNvCxnSpPr>
              <a:cxnSpLocks/>
            </p:cNvCxnSpPr>
            <p:nvPr/>
          </p:nvCxnSpPr>
          <p:spPr>
            <a:xfrm>
              <a:off x="7232985" y="2677452"/>
              <a:ext cx="7270" cy="1641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9009D9-053D-8844-AF06-FF30BC8BD279}"/>
                </a:ext>
              </a:extLst>
            </p:cNvPr>
            <p:cNvCxnSpPr>
              <a:cxnSpLocks/>
            </p:cNvCxnSpPr>
            <p:nvPr/>
          </p:nvCxnSpPr>
          <p:spPr>
            <a:xfrm>
              <a:off x="7494472" y="2677452"/>
              <a:ext cx="7270" cy="1641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482507-87E5-4243-8526-1642409321FA}"/>
                </a:ext>
              </a:extLst>
            </p:cNvPr>
            <p:cNvSpPr/>
            <p:nvPr/>
          </p:nvSpPr>
          <p:spPr>
            <a:xfrm>
              <a:off x="6135158" y="4045845"/>
              <a:ext cx="283579" cy="2686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C822CB-3A71-4B44-B771-2E904DE54704}"/>
              </a:ext>
            </a:extLst>
          </p:cNvPr>
          <p:cNvCxnSpPr/>
          <p:nvPr/>
        </p:nvCxnSpPr>
        <p:spPr>
          <a:xfrm flipH="1">
            <a:off x="5530923" y="2188457"/>
            <a:ext cx="283945" cy="33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452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Halo Updates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 err="1">
                <a:solidFill>
                  <a:srgbClr val="146195"/>
                </a:solidFill>
                <a:latin typeface="Franklin Gothic Medium"/>
              </a:rPr>
              <a:t>CubedSphereCommunicator</a:t>
            </a:r>
            <a:endParaRPr lang="en-US" sz="2000" spc="-1" dirty="0">
              <a:solidFill>
                <a:srgbClr val="146195"/>
              </a:solidFill>
              <a:latin typeface="Franklin Gothic Medium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800" spc="-1" dirty="0">
              <a:solidFill>
                <a:srgbClr val="001D30"/>
              </a:solidFill>
              <a:latin typeface="Franklin Gothic Book"/>
            </a:endParaRPr>
          </a:p>
          <a:p>
            <a:pPr marL="342900" indent="-34290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Composed of a </a:t>
            </a:r>
            <a:r>
              <a:rPr lang="en-US" sz="2000" spc="-1" dirty="0" err="1">
                <a:solidFill>
                  <a:srgbClr val="001D30"/>
                </a:solidFill>
                <a:latin typeface="Franklin Gothic Book"/>
              </a:rPr>
              <a:t>CubedSpherePartitioner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 and an MPI4py communicator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AFC8B9-21A5-C849-A77D-73698074C48F}"/>
              </a:ext>
            </a:extLst>
          </p:cNvPr>
          <p:cNvGrpSpPr/>
          <p:nvPr/>
        </p:nvGrpSpPr>
        <p:grpSpPr>
          <a:xfrm>
            <a:off x="5397068" y="1470024"/>
            <a:ext cx="3248412" cy="2646071"/>
            <a:chOff x="5180855" y="1055520"/>
            <a:chExt cx="3248412" cy="264607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755B85-154D-A04A-A4A0-A18BDC6819F1}"/>
                </a:ext>
              </a:extLst>
            </p:cNvPr>
            <p:cNvSpPr/>
            <p:nvPr/>
          </p:nvSpPr>
          <p:spPr>
            <a:xfrm>
              <a:off x="5298707" y="1055520"/>
              <a:ext cx="2825015" cy="2274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BEC87A-95B6-A54E-BA34-02AE77A9EB43}"/>
                </a:ext>
              </a:extLst>
            </p:cNvPr>
            <p:cNvSpPr txBox="1"/>
            <p:nvPr/>
          </p:nvSpPr>
          <p:spPr>
            <a:xfrm>
              <a:off x="5871410" y="1246415"/>
              <a:ext cx="1679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ranklin Gothic Medium" panose="020B0603020102020204" pitchFamily="34" charset="0"/>
                </a:rPr>
                <a:t>MPI4py comm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76DE9C-6F4F-AF42-9603-F8E4253E99E0}"/>
                </a:ext>
              </a:extLst>
            </p:cNvPr>
            <p:cNvSpPr txBox="1"/>
            <p:nvPr/>
          </p:nvSpPr>
          <p:spPr>
            <a:xfrm>
              <a:off x="5180855" y="3332259"/>
              <a:ext cx="324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CubedSphereCommunicator</a:t>
              </a:r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CE5DC00-7573-6344-8C71-FC96459389FE}"/>
                </a:ext>
              </a:extLst>
            </p:cNvPr>
            <p:cNvGrpSpPr/>
            <p:nvPr/>
          </p:nvGrpSpPr>
          <p:grpSpPr>
            <a:xfrm>
              <a:off x="5927193" y="1904143"/>
              <a:ext cx="1623825" cy="1138834"/>
              <a:chOff x="1249502" y="2507380"/>
              <a:chExt cx="3320667" cy="232887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DA812BB-2232-5447-9DC4-0BA6DBD27D3F}"/>
                  </a:ext>
                </a:extLst>
              </p:cNvPr>
              <p:cNvGrpSpPr/>
              <p:nvPr/>
            </p:nvGrpSpPr>
            <p:grpSpPr>
              <a:xfrm>
                <a:off x="2993072" y="2812027"/>
                <a:ext cx="1192610" cy="1192610"/>
                <a:chOff x="5416197" y="973074"/>
                <a:chExt cx="3197352" cy="3197352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99B71220-D8D7-794C-9737-2CAF76DC2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6197" y="973074"/>
                  <a:ext cx="3197352" cy="3197352"/>
                </a:xfrm>
                <a:prstGeom prst="rect">
                  <a:avLst/>
                </a:prstGeom>
              </p:spPr>
            </p:pic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2D77F6DA-6519-2C42-9A1E-0B4666321A9D}"/>
                    </a:ext>
                  </a:extLst>
                </p:cNvPr>
                <p:cNvSpPr/>
                <p:nvPr/>
              </p:nvSpPr>
              <p:spPr>
                <a:xfrm>
                  <a:off x="5885848" y="1434164"/>
                  <a:ext cx="1130969" cy="1140594"/>
                </a:xfrm>
                <a:custGeom>
                  <a:avLst/>
                  <a:gdLst>
                    <a:gd name="connsiteX0" fmla="*/ 1126156 w 1130969"/>
                    <a:gd name="connsiteY0" fmla="*/ 0 h 1140594"/>
                    <a:gd name="connsiteX1" fmla="*/ 1130969 w 1130969"/>
                    <a:gd name="connsiteY1" fmla="*/ 1140594 h 1140594"/>
                    <a:gd name="connsiteX2" fmla="*/ 0 w 1130969"/>
                    <a:gd name="connsiteY2" fmla="*/ 1140594 h 1140594"/>
                    <a:gd name="connsiteX3" fmla="*/ 14438 w 1130969"/>
                    <a:gd name="connsiteY3" fmla="*/ 866274 h 1140594"/>
                    <a:gd name="connsiteX4" fmla="*/ 62565 w 1130969"/>
                    <a:gd name="connsiteY4" fmla="*/ 611204 h 1140594"/>
                    <a:gd name="connsiteX5" fmla="*/ 134754 w 1130969"/>
                    <a:gd name="connsiteY5" fmla="*/ 385011 h 1140594"/>
                    <a:gd name="connsiteX6" fmla="*/ 202131 w 1130969"/>
                    <a:gd name="connsiteY6" fmla="*/ 216569 h 1140594"/>
                    <a:gd name="connsiteX7" fmla="*/ 380198 w 1130969"/>
                    <a:gd name="connsiteY7" fmla="*/ 149192 h 1140594"/>
                    <a:gd name="connsiteX8" fmla="*/ 591954 w 1130969"/>
                    <a:gd name="connsiteY8" fmla="*/ 77002 h 1140594"/>
                    <a:gd name="connsiteX9" fmla="*/ 847024 w 1130969"/>
                    <a:gd name="connsiteY9" fmla="*/ 28876 h 1140594"/>
                    <a:gd name="connsiteX10" fmla="*/ 1126156 w 1130969"/>
                    <a:gd name="connsiteY10" fmla="*/ 0 h 114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30969" h="1140594">
                      <a:moveTo>
                        <a:pt x="1126156" y="0"/>
                      </a:moveTo>
                      <a:cubicBezTo>
                        <a:pt x="1127760" y="380198"/>
                        <a:pt x="1129365" y="760396"/>
                        <a:pt x="1130969" y="1140594"/>
                      </a:cubicBezTo>
                      <a:lnTo>
                        <a:pt x="0" y="1140594"/>
                      </a:lnTo>
                      <a:lnTo>
                        <a:pt x="14438" y="866274"/>
                      </a:lnTo>
                      <a:lnTo>
                        <a:pt x="62565" y="611204"/>
                      </a:lnTo>
                      <a:lnTo>
                        <a:pt x="134754" y="385011"/>
                      </a:lnTo>
                      <a:lnTo>
                        <a:pt x="202131" y="216569"/>
                      </a:lnTo>
                      <a:lnTo>
                        <a:pt x="380198" y="149192"/>
                      </a:lnTo>
                      <a:lnTo>
                        <a:pt x="591954" y="77002"/>
                      </a:lnTo>
                      <a:lnTo>
                        <a:pt x="847024" y="28876"/>
                      </a:lnTo>
                      <a:lnTo>
                        <a:pt x="1126156" y="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E9F3F47A-F06A-8E48-A9ED-EE993C11049E}"/>
                    </a:ext>
                  </a:extLst>
                </p:cNvPr>
                <p:cNvSpPr/>
                <p:nvPr/>
              </p:nvSpPr>
              <p:spPr>
                <a:xfrm>
                  <a:off x="7016816" y="1434165"/>
                  <a:ext cx="1130969" cy="1137586"/>
                </a:xfrm>
                <a:custGeom>
                  <a:avLst/>
                  <a:gdLst>
                    <a:gd name="connsiteX0" fmla="*/ 0 w 1135781"/>
                    <a:gd name="connsiteY0" fmla="*/ 0 h 1145407"/>
                    <a:gd name="connsiteX1" fmla="*/ 4813 w 1135781"/>
                    <a:gd name="connsiteY1" fmla="*/ 1145407 h 1145407"/>
                    <a:gd name="connsiteX2" fmla="*/ 1135781 w 1135781"/>
                    <a:gd name="connsiteY2" fmla="*/ 1140594 h 1145407"/>
                    <a:gd name="connsiteX3" fmla="*/ 1121343 w 1135781"/>
                    <a:gd name="connsiteY3" fmla="*/ 856649 h 1145407"/>
                    <a:gd name="connsiteX4" fmla="*/ 1005840 w 1135781"/>
                    <a:gd name="connsiteY4" fmla="*/ 389823 h 1145407"/>
                    <a:gd name="connsiteX5" fmla="*/ 933651 w 1135781"/>
                    <a:gd name="connsiteY5" fmla="*/ 216569 h 1145407"/>
                    <a:gd name="connsiteX6" fmla="*/ 548640 w 1135781"/>
                    <a:gd name="connsiteY6" fmla="*/ 86628 h 1145407"/>
                    <a:gd name="connsiteX7" fmla="*/ 283945 w 1135781"/>
                    <a:gd name="connsiteY7" fmla="*/ 24063 h 1145407"/>
                    <a:gd name="connsiteX8" fmla="*/ 0 w 1135781"/>
                    <a:gd name="connsiteY8" fmla="*/ 0 h 114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5781" h="1145407">
                      <a:moveTo>
                        <a:pt x="0" y="0"/>
                      </a:moveTo>
                      <a:cubicBezTo>
                        <a:pt x="1604" y="381802"/>
                        <a:pt x="3209" y="763605"/>
                        <a:pt x="4813" y="1145407"/>
                      </a:cubicBezTo>
                      <a:lnTo>
                        <a:pt x="1135781" y="1140594"/>
                      </a:lnTo>
                      <a:lnTo>
                        <a:pt x="1121343" y="856649"/>
                      </a:lnTo>
                      <a:lnTo>
                        <a:pt x="1005840" y="389823"/>
                      </a:lnTo>
                      <a:lnTo>
                        <a:pt x="933651" y="216569"/>
                      </a:lnTo>
                      <a:lnTo>
                        <a:pt x="548640" y="86628"/>
                      </a:lnTo>
                      <a:lnTo>
                        <a:pt x="283945" y="240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1D30">
                    <a:alpha val="4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58C66CCC-6886-744D-81F8-680D18B04A82}"/>
                    </a:ext>
                  </a:extLst>
                </p:cNvPr>
                <p:cNvSpPr/>
                <p:nvPr/>
              </p:nvSpPr>
              <p:spPr>
                <a:xfrm>
                  <a:off x="7016817" y="2569945"/>
                  <a:ext cx="1130968" cy="1135781"/>
                </a:xfrm>
                <a:custGeom>
                  <a:avLst/>
                  <a:gdLst>
                    <a:gd name="connsiteX0" fmla="*/ 0 w 1130968"/>
                    <a:gd name="connsiteY0" fmla="*/ 0 h 1135781"/>
                    <a:gd name="connsiteX1" fmla="*/ 4812 w 1130968"/>
                    <a:gd name="connsiteY1" fmla="*/ 1135781 h 1135781"/>
                    <a:gd name="connsiteX2" fmla="*/ 283945 w 1130968"/>
                    <a:gd name="connsiteY2" fmla="*/ 1116531 h 1135781"/>
                    <a:gd name="connsiteX3" fmla="*/ 765208 w 1130968"/>
                    <a:gd name="connsiteY3" fmla="*/ 1001028 h 1135781"/>
                    <a:gd name="connsiteX4" fmla="*/ 919212 w 1130968"/>
                    <a:gd name="connsiteY4" fmla="*/ 924026 h 1135781"/>
                    <a:gd name="connsiteX5" fmla="*/ 996215 w 1130968"/>
                    <a:gd name="connsiteY5" fmla="*/ 765209 h 1135781"/>
                    <a:gd name="connsiteX6" fmla="*/ 1116530 w 1130968"/>
                    <a:gd name="connsiteY6" fmla="*/ 293571 h 1135781"/>
                    <a:gd name="connsiteX7" fmla="*/ 1130968 w 1130968"/>
                    <a:gd name="connsiteY7" fmla="*/ 4813 h 1135781"/>
                    <a:gd name="connsiteX8" fmla="*/ 0 w 1130968"/>
                    <a:gd name="connsiteY8" fmla="*/ 0 h 1135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0968" h="1135781">
                      <a:moveTo>
                        <a:pt x="0" y="0"/>
                      </a:moveTo>
                      <a:lnTo>
                        <a:pt x="4812" y="1135781"/>
                      </a:lnTo>
                      <a:lnTo>
                        <a:pt x="283945" y="1116531"/>
                      </a:lnTo>
                      <a:lnTo>
                        <a:pt x="765208" y="1001028"/>
                      </a:lnTo>
                      <a:lnTo>
                        <a:pt x="919212" y="924026"/>
                      </a:lnTo>
                      <a:lnTo>
                        <a:pt x="996215" y="765209"/>
                      </a:lnTo>
                      <a:lnTo>
                        <a:pt x="1116530" y="293571"/>
                      </a:lnTo>
                      <a:lnTo>
                        <a:pt x="1130968" y="48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  <a:alpha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9CBC7C41-DA41-9845-9973-E6C10D377BCA}"/>
                    </a:ext>
                  </a:extLst>
                </p:cNvPr>
                <p:cNvSpPr/>
                <p:nvPr/>
              </p:nvSpPr>
              <p:spPr>
                <a:xfrm rot="10800000">
                  <a:off x="5885847" y="2569945"/>
                  <a:ext cx="1130969" cy="1137586"/>
                </a:xfrm>
                <a:custGeom>
                  <a:avLst/>
                  <a:gdLst>
                    <a:gd name="connsiteX0" fmla="*/ 0 w 1135781"/>
                    <a:gd name="connsiteY0" fmla="*/ 0 h 1145407"/>
                    <a:gd name="connsiteX1" fmla="*/ 4813 w 1135781"/>
                    <a:gd name="connsiteY1" fmla="*/ 1145407 h 1145407"/>
                    <a:gd name="connsiteX2" fmla="*/ 1135781 w 1135781"/>
                    <a:gd name="connsiteY2" fmla="*/ 1140594 h 1145407"/>
                    <a:gd name="connsiteX3" fmla="*/ 1121343 w 1135781"/>
                    <a:gd name="connsiteY3" fmla="*/ 856649 h 1145407"/>
                    <a:gd name="connsiteX4" fmla="*/ 1005840 w 1135781"/>
                    <a:gd name="connsiteY4" fmla="*/ 389823 h 1145407"/>
                    <a:gd name="connsiteX5" fmla="*/ 933651 w 1135781"/>
                    <a:gd name="connsiteY5" fmla="*/ 216569 h 1145407"/>
                    <a:gd name="connsiteX6" fmla="*/ 548640 w 1135781"/>
                    <a:gd name="connsiteY6" fmla="*/ 86628 h 1145407"/>
                    <a:gd name="connsiteX7" fmla="*/ 283945 w 1135781"/>
                    <a:gd name="connsiteY7" fmla="*/ 24063 h 1145407"/>
                    <a:gd name="connsiteX8" fmla="*/ 0 w 1135781"/>
                    <a:gd name="connsiteY8" fmla="*/ 0 h 114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5781" h="1145407">
                      <a:moveTo>
                        <a:pt x="0" y="0"/>
                      </a:moveTo>
                      <a:cubicBezTo>
                        <a:pt x="1604" y="381802"/>
                        <a:pt x="3209" y="763605"/>
                        <a:pt x="4813" y="1145407"/>
                      </a:cubicBezTo>
                      <a:lnTo>
                        <a:pt x="1135781" y="1140594"/>
                      </a:lnTo>
                      <a:lnTo>
                        <a:pt x="1121343" y="856649"/>
                      </a:lnTo>
                      <a:lnTo>
                        <a:pt x="1005840" y="389823"/>
                      </a:lnTo>
                      <a:lnTo>
                        <a:pt x="933651" y="216569"/>
                      </a:lnTo>
                      <a:lnTo>
                        <a:pt x="548640" y="86628"/>
                      </a:lnTo>
                      <a:lnTo>
                        <a:pt x="283945" y="240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855E4E0-E853-AD44-AD3C-752CB7E7E1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743" t="27733" r="20811" b="3467"/>
              <a:stretch/>
            </p:blipFill>
            <p:spPr>
              <a:xfrm>
                <a:off x="1464421" y="2812027"/>
                <a:ext cx="1281979" cy="1192610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2EDFA0B-1CF6-B04D-B95B-4FD36338AD53}"/>
                  </a:ext>
                </a:extLst>
              </p:cNvPr>
              <p:cNvSpPr/>
              <p:nvPr/>
            </p:nvSpPr>
            <p:spPr>
              <a:xfrm>
                <a:off x="1275102" y="2507380"/>
                <a:ext cx="3100869" cy="17710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E852AA-AD84-DC4D-AC65-5670C0841BF4}"/>
                  </a:ext>
                </a:extLst>
              </p:cNvPr>
              <p:cNvSpPr txBox="1"/>
              <p:nvPr/>
            </p:nvSpPr>
            <p:spPr>
              <a:xfrm>
                <a:off x="1249502" y="4332743"/>
                <a:ext cx="3320667" cy="503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/>
                  <a:t>CubedSpherePartitioner</a:t>
                </a:r>
                <a:endParaRPr 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384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BB19FBC-B5C9-0246-B33C-9AB1F4E6E3BC}"/>
              </a:ext>
            </a:extLst>
          </p:cNvPr>
          <p:cNvSpPr/>
          <p:nvPr/>
        </p:nvSpPr>
        <p:spPr>
          <a:xfrm>
            <a:off x="567546" y="1787392"/>
            <a:ext cx="4420283" cy="2264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Halo Updates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 err="1">
                <a:solidFill>
                  <a:srgbClr val="146195"/>
                </a:solidFill>
                <a:latin typeface="Franklin Gothic Medium"/>
              </a:rPr>
              <a:t>CubedSphereCommunicator</a:t>
            </a:r>
            <a:endParaRPr lang="en-US" sz="2000" spc="-1" dirty="0">
              <a:solidFill>
                <a:srgbClr val="146195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b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</a:br>
            <a:b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</a:br>
            <a:b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</a:b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import fv3gfs.util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from mpi4py import MPI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layout = (2, 2)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&gt;&gt;&gt;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partitioner</a:t>
            </a: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 = fv3gfs.util.CubedSpherePartitioner(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...     fv3gfs.util.TilePartitioner(layout)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... ) &gt;&gt;&gt; cube = fv3gfs.util.CubedSphereCommunicator(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...     MPI.COMM_WORLD,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...     </a:t>
            </a:r>
            <a:r>
              <a:rPr lang="en-US" sz="800" spc="-1" dirty="0" err="1">
                <a:solidFill>
                  <a:srgbClr val="001D30"/>
                </a:solidFill>
                <a:latin typeface="Courier" pitchFamily="2" charset="0"/>
              </a:rPr>
              <a:t>partitioner</a:t>
            </a:r>
            <a:endParaRPr lang="en-US" sz="800" spc="-1" dirty="0">
              <a:solidFill>
                <a:srgbClr val="001D30"/>
              </a:solidFill>
              <a:latin typeface="Courier" pitchFamily="2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800" spc="-1" dirty="0">
                <a:solidFill>
                  <a:srgbClr val="001D30"/>
                </a:solidFill>
                <a:latin typeface="Courier" pitchFamily="2" charset="0"/>
              </a:rPr>
              <a:t>... )</a:t>
            </a:r>
          </a:p>
          <a:p>
            <a:pPr>
              <a:spcBef>
                <a:spcPts val="300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6BD54F-2A72-4748-A15F-4FBD1868A1E3}"/>
              </a:ext>
            </a:extLst>
          </p:cNvPr>
          <p:cNvGrpSpPr/>
          <p:nvPr/>
        </p:nvGrpSpPr>
        <p:grpSpPr>
          <a:xfrm>
            <a:off x="5397068" y="1470024"/>
            <a:ext cx="3248412" cy="2646071"/>
            <a:chOff x="5180855" y="1055520"/>
            <a:chExt cx="3248412" cy="264607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66DA93-96B7-9C4D-8BBC-65FA461FACD8}"/>
                </a:ext>
              </a:extLst>
            </p:cNvPr>
            <p:cNvSpPr/>
            <p:nvPr/>
          </p:nvSpPr>
          <p:spPr>
            <a:xfrm>
              <a:off x="5298707" y="1055520"/>
              <a:ext cx="2825015" cy="22748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D286ED-9606-6244-A1D5-520E7CF06D6E}"/>
                </a:ext>
              </a:extLst>
            </p:cNvPr>
            <p:cNvSpPr txBox="1"/>
            <p:nvPr/>
          </p:nvSpPr>
          <p:spPr>
            <a:xfrm>
              <a:off x="5871410" y="1246415"/>
              <a:ext cx="1679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ranklin Gothic Medium" panose="020B0603020102020204" pitchFamily="34" charset="0"/>
                </a:rPr>
                <a:t>MPI4py comm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545EE1-F0AE-C24B-A54F-5549F80631EB}"/>
                </a:ext>
              </a:extLst>
            </p:cNvPr>
            <p:cNvSpPr txBox="1"/>
            <p:nvPr/>
          </p:nvSpPr>
          <p:spPr>
            <a:xfrm>
              <a:off x="5180855" y="3332259"/>
              <a:ext cx="324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CubedSphereCommunicator</a:t>
              </a:r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00C5888-B699-1849-AF69-1B0C6B9231D4}"/>
                </a:ext>
              </a:extLst>
            </p:cNvPr>
            <p:cNvGrpSpPr/>
            <p:nvPr/>
          </p:nvGrpSpPr>
          <p:grpSpPr>
            <a:xfrm>
              <a:off x="5927193" y="1904143"/>
              <a:ext cx="1623825" cy="1138834"/>
              <a:chOff x="1249502" y="2507380"/>
              <a:chExt cx="3320667" cy="232887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534B347-74E0-A747-850A-AB60595E2274}"/>
                  </a:ext>
                </a:extLst>
              </p:cNvPr>
              <p:cNvGrpSpPr/>
              <p:nvPr/>
            </p:nvGrpSpPr>
            <p:grpSpPr>
              <a:xfrm>
                <a:off x="2993072" y="2812027"/>
                <a:ext cx="1192610" cy="1192610"/>
                <a:chOff x="5416197" y="973074"/>
                <a:chExt cx="3197352" cy="3197352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85D006B-E3D1-8043-95DA-A4B7834C32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6197" y="973074"/>
                  <a:ext cx="3197352" cy="3197352"/>
                </a:xfrm>
                <a:prstGeom prst="rect">
                  <a:avLst/>
                </a:prstGeom>
              </p:spPr>
            </p:pic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010EA989-679C-F445-8CB0-6D671CDEEF42}"/>
                    </a:ext>
                  </a:extLst>
                </p:cNvPr>
                <p:cNvSpPr/>
                <p:nvPr/>
              </p:nvSpPr>
              <p:spPr>
                <a:xfrm>
                  <a:off x="5885848" y="1434164"/>
                  <a:ext cx="1130969" cy="1140594"/>
                </a:xfrm>
                <a:custGeom>
                  <a:avLst/>
                  <a:gdLst>
                    <a:gd name="connsiteX0" fmla="*/ 1126156 w 1130969"/>
                    <a:gd name="connsiteY0" fmla="*/ 0 h 1140594"/>
                    <a:gd name="connsiteX1" fmla="*/ 1130969 w 1130969"/>
                    <a:gd name="connsiteY1" fmla="*/ 1140594 h 1140594"/>
                    <a:gd name="connsiteX2" fmla="*/ 0 w 1130969"/>
                    <a:gd name="connsiteY2" fmla="*/ 1140594 h 1140594"/>
                    <a:gd name="connsiteX3" fmla="*/ 14438 w 1130969"/>
                    <a:gd name="connsiteY3" fmla="*/ 866274 h 1140594"/>
                    <a:gd name="connsiteX4" fmla="*/ 62565 w 1130969"/>
                    <a:gd name="connsiteY4" fmla="*/ 611204 h 1140594"/>
                    <a:gd name="connsiteX5" fmla="*/ 134754 w 1130969"/>
                    <a:gd name="connsiteY5" fmla="*/ 385011 h 1140594"/>
                    <a:gd name="connsiteX6" fmla="*/ 202131 w 1130969"/>
                    <a:gd name="connsiteY6" fmla="*/ 216569 h 1140594"/>
                    <a:gd name="connsiteX7" fmla="*/ 380198 w 1130969"/>
                    <a:gd name="connsiteY7" fmla="*/ 149192 h 1140594"/>
                    <a:gd name="connsiteX8" fmla="*/ 591954 w 1130969"/>
                    <a:gd name="connsiteY8" fmla="*/ 77002 h 1140594"/>
                    <a:gd name="connsiteX9" fmla="*/ 847024 w 1130969"/>
                    <a:gd name="connsiteY9" fmla="*/ 28876 h 1140594"/>
                    <a:gd name="connsiteX10" fmla="*/ 1126156 w 1130969"/>
                    <a:gd name="connsiteY10" fmla="*/ 0 h 114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30969" h="1140594">
                      <a:moveTo>
                        <a:pt x="1126156" y="0"/>
                      </a:moveTo>
                      <a:cubicBezTo>
                        <a:pt x="1127760" y="380198"/>
                        <a:pt x="1129365" y="760396"/>
                        <a:pt x="1130969" y="1140594"/>
                      </a:cubicBezTo>
                      <a:lnTo>
                        <a:pt x="0" y="1140594"/>
                      </a:lnTo>
                      <a:lnTo>
                        <a:pt x="14438" y="866274"/>
                      </a:lnTo>
                      <a:lnTo>
                        <a:pt x="62565" y="611204"/>
                      </a:lnTo>
                      <a:lnTo>
                        <a:pt x="134754" y="385011"/>
                      </a:lnTo>
                      <a:lnTo>
                        <a:pt x="202131" y="216569"/>
                      </a:lnTo>
                      <a:lnTo>
                        <a:pt x="380198" y="149192"/>
                      </a:lnTo>
                      <a:lnTo>
                        <a:pt x="591954" y="77002"/>
                      </a:lnTo>
                      <a:lnTo>
                        <a:pt x="847024" y="28876"/>
                      </a:lnTo>
                      <a:lnTo>
                        <a:pt x="1126156" y="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24C29DA-3198-2740-ADF8-61839AED328B}"/>
                    </a:ext>
                  </a:extLst>
                </p:cNvPr>
                <p:cNvSpPr/>
                <p:nvPr/>
              </p:nvSpPr>
              <p:spPr>
                <a:xfrm>
                  <a:off x="7016816" y="1434165"/>
                  <a:ext cx="1130969" cy="1137586"/>
                </a:xfrm>
                <a:custGeom>
                  <a:avLst/>
                  <a:gdLst>
                    <a:gd name="connsiteX0" fmla="*/ 0 w 1135781"/>
                    <a:gd name="connsiteY0" fmla="*/ 0 h 1145407"/>
                    <a:gd name="connsiteX1" fmla="*/ 4813 w 1135781"/>
                    <a:gd name="connsiteY1" fmla="*/ 1145407 h 1145407"/>
                    <a:gd name="connsiteX2" fmla="*/ 1135781 w 1135781"/>
                    <a:gd name="connsiteY2" fmla="*/ 1140594 h 1145407"/>
                    <a:gd name="connsiteX3" fmla="*/ 1121343 w 1135781"/>
                    <a:gd name="connsiteY3" fmla="*/ 856649 h 1145407"/>
                    <a:gd name="connsiteX4" fmla="*/ 1005840 w 1135781"/>
                    <a:gd name="connsiteY4" fmla="*/ 389823 h 1145407"/>
                    <a:gd name="connsiteX5" fmla="*/ 933651 w 1135781"/>
                    <a:gd name="connsiteY5" fmla="*/ 216569 h 1145407"/>
                    <a:gd name="connsiteX6" fmla="*/ 548640 w 1135781"/>
                    <a:gd name="connsiteY6" fmla="*/ 86628 h 1145407"/>
                    <a:gd name="connsiteX7" fmla="*/ 283945 w 1135781"/>
                    <a:gd name="connsiteY7" fmla="*/ 24063 h 1145407"/>
                    <a:gd name="connsiteX8" fmla="*/ 0 w 1135781"/>
                    <a:gd name="connsiteY8" fmla="*/ 0 h 114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5781" h="1145407">
                      <a:moveTo>
                        <a:pt x="0" y="0"/>
                      </a:moveTo>
                      <a:cubicBezTo>
                        <a:pt x="1604" y="381802"/>
                        <a:pt x="3209" y="763605"/>
                        <a:pt x="4813" y="1145407"/>
                      </a:cubicBezTo>
                      <a:lnTo>
                        <a:pt x="1135781" y="1140594"/>
                      </a:lnTo>
                      <a:lnTo>
                        <a:pt x="1121343" y="856649"/>
                      </a:lnTo>
                      <a:lnTo>
                        <a:pt x="1005840" y="389823"/>
                      </a:lnTo>
                      <a:lnTo>
                        <a:pt x="933651" y="216569"/>
                      </a:lnTo>
                      <a:lnTo>
                        <a:pt x="548640" y="86628"/>
                      </a:lnTo>
                      <a:lnTo>
                        <a:pt x="283945" y="240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1D30">
                    <a:alpha val="4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1050E474-910F-8E4A-A857-B8DAA515AB24}"/>
                    </a:ext>
                  </a:extLst>
                </p:cNvPr>
                <p:cNvSpPr/>
                <p:nvPr/>
              </p:nvSpPr>
              <p:spPr>
                <a:xfrm>
                  <a:off x="7016817" y="2569945"/>
                  <a:ext cx="1130968" cy="1135781"/>
                </a:xfrm>
                <a:custGeom>
                  <a:avLst/>
                  <a:gdLst>
                    <a:gd name="connsiteX0" fmla="*/ 0 w 1130968"/>
                    <a:gd name="connsiteY0" fmla="*/ 0 h 1135781"/>
                    <a:gd name="connsiteX1" fmla="*/ 4812 w 1130968"/>
                    <a:gd name="connsiteY1" fmla="*/ 1135781 h 1135781"/>
                    <a:gd name="connsiteX2" fmla="*/ 283945 w 1130968"/>
                    <a:gd name="connsiteY2" fmla="*/ 1116531 h 1135781"/>
                    <a:gd name="connsiteX3" fmla="*/ 765208 w 1130968"/>
                    <a:gd name="connsiteY3" fmla="*/ 1001028 h 1135781"/>
                    <a:gd name="connsiteX4" fmla="*/ 919212 w 1130968"/>
                    <a:gd name="connsiteY4" fmla="*/ 924026 h 1135781"/>
                    <a:gd name="connsiteX5" fmla="*/ 996215 w 1130968"/>
                    <a:gd name="connsiteY5" fmla="*/ 765209 h 1135781"/>
                    <a:gd name="connsiteX6" fmla="*/ 1116530 w 1130968"/>
                    <a:gd name="connsiteY6" fmla="*/ 293571 h 1135781"/>
                    <a:gd name="connsiteX7" fmla="*/ 1130968 w 1130968"/>
                    <a:gd name="connsiteY7" fmla="*/ 4813 h 1135781"/>
                    <a:gd name="connsiteX8" fmla="*/ 0 w 1130968"/>
                    <a:gd name="connsiteY8" fmla="*/ 0 h 1135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0968" h="1135781">
                      <a:moveTo>
                        <a:pt x="0" y="0"/>
                      </a:moveTo>
                      <a:lnTo>
                        <a:pt x="4812" y="1135781"/>
                      </a:lnTo>
                      <a:lnTo>
                        <a:pt x="283945" y="1116531"/>
                      </a:lnTo>
                      <a:lnTo>
                        <a:pt x="765208" y="1001028"/>
                      </a:lnTo>
                      <a:lnTo>
                        <a:pt x="919212" y="924026"/>
                      </a:lnTo>
                      <a:lnTo>
                        <a:pt x="996215" y="765209"/>
                      </a:lnTo>
                      <a:lnTo>
                        <a:pt x="1116530" y="293571"/>
                      </a:lnTo>
                      <a:lnTo>
                        <a:pt x="1130968" y="48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  <a:alpha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24DE3C9C-42C7-7545-BD34-109B03350414}"/>
                    </a:ext>
                  </a:extLst>
                </p:cNvPr>
                <p:cNvSpPr/>
                <p:nvPr/>
              </p:nvSpPr>
              <p:spPr>
                <a:xfrm rot="10800000">
                  <a:off x="5885847" y="2569945"/>
                  <a:ext cx="1130969" cy="1137586"/>
                </a:xfrm>
                <a:custGeom>
                  <a:avLst/>
                  <a:gdLst>
                    <a:gd name="connsiteX0" fmla="*/ 0 w 1135781"/>
                    <a:gd name="connsiteY0" fmla="*/ 0 h 1145407"/>
                    <a:gd name="connsiteX1" fmla="*/ 4813 w 1135781"/>
                    <a:gd name="connsiteY1" fmla="*/ 1145407 h 1145407"/>
                    <a:gd name="connsiteX2" fmla="*/ 1135781 w 1135781"/>
                    <a:gd name="connsiteY2" fmla="*/ 1140594 h 1145407"/>
                    <a:gd name="connsiteX3" fmla="*/ 1121343 w 1135781"/>
                    <a:gd name="connsiteY3" fmla="*/ 856649 h 1145407"/>
                    <a:gd name="connsiteX4" fmla="*/ 1005840 w 1135781"/>
                    <a:gd name="connsiteY4" fmla="*/ 389823 h 1145407"/>
                    <a:gd name="connsiteX5" fmla="*/ 933651 w 1135781"/>
                    <a:gd name="connsiteY5" fmla="*/ 216569 h 1145407"/>
                    <a:gd name="connsiteX6" fmla="*/ 548640 w 1135781"/>
                    <a:gd name="connsiteY6" fmla="*/ 86628 h 1145407"/>
                    <a:gd name="connsiteX7" fmla="*/ 283945 w 1135781"/>
                    <a:gd name="connsiteY7" fmla="*/ 24063 h 1145407"/>
                    <a:gd name="connsiteX8" fmla="*/ 0 w 1135781"/>
                    <a:gd name="connsiteY8" fmla="*/ 0 h 114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5781" h="1145407">
                      <a:moveTo>
                        <a:pt x="0" y="0"/>
                      </a:moveTo>
                      <a:cubicBezTo>
                        <a:pt x="1604" y="381802"/>
                        <a:pt x="3209" y="763605"/>
                        <a:pt x="4813" y="1145407"/>
                      </a:cubicBezTo>
                      <a:lnTo>
                        <a:pt x="1135781" y="1140594"/>
                      </a:lnTo>
                      <a:lnTo>
                        <a:pt x="1121343" y="856649"/>
                      </a:lnTo>
                      <a:lnTo>
                        <a:pt x="1005840" y="389823"/>
                      </a:lnTo>
                      <a:lnTo>
                        <a:pt x="933651" y="216569"/>
                      </a:lnTo>
                      <a:lnTo>
                        <a:pt x="548640" y="86628"/>
                      </a:lnTo>
                      <a:lnTo>
                        <a:pt x="283945" y="240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8D3EBA5-E960-2347-832E-3A25E372E1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743" t="27733" r="20811" b="3467"/>
              <a:stretch/>
            </p:blipFill>
            <p:spPr>
              <a:xfrm>
                <a:off x="1464421" y="2812027"/>
                <a:ext cx="1281979" cy="119261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3EB0FF2-2A1B-294D-9EE7-D26F55970144}"/>
                  </a:ext>
                </a:extLst>
              </p:cNvPr>
              <p:cNvSpPr/>
              <p:nvPr/>
            </p:nvSpPr>
            <p:spPr>
              <a:xfrm>
                <a:off x="1275102" y="2507380"/>
                <a:ext cx="3100869" cy="17710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548047-8202-8C42-BCFD-1510CC7DC810}"/>
                  </a:ext>
                </a:extLst>
              </p:cNvPr>
              <p:cNvSpPr txBox="1"/>
              <p:nvPr/>
            </p:nvSpPr>
            <p:spPr>
              <a:xfrm>
                <a:off x="1249502" y="4332743"/>
                <a:ext cx="3320667" cy="503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/>
                  <a:t>CubedSpherePartitioner</a:t>
                </a:r>
                <a:endParaRPr 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2199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BB19FBC-B5C9-0246-B33C-9AB1F4E6E3BC}"/>
              </a:ext>
            </a:extLst>
          </p:cNvPr>
          <p:cNvSpPr/>
          <p:nvPr/>
        </p:nvSpPr>
        <p:spPr>
          <a:xfrm>
            <a:off x="1737890" y="2193390"/>
            <a:ext cx="5668219" cy="756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7A8E9-6FCD-8144-B16F-5685D9A69D36}"/>
              </a:ext>
            </a:extLst>
          </p:cNvPr>
          <p:cNvSpPr txBox="1"/>
          <p:nvPr/>
        </p:nvSpPr>
        <p:spPr>
          <a:xfrm>
            <a:off x="2136277" y="2404191"/>
            <a:ext cx="589066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1600" spc="-1" dirty="0" err="1">
                <a:solidFill>
                  <a:srgbClr val="001D30"/>
                </a:solidFill>
                <a:latin typeface="Courier" pitchFamily="2" charset="0"/>
              </a:rPr>
              <a:t>cube.halo_update</a:t>
            </a:r>
            <a:r>
              <a:rPr lang="en-US" sz="1600" spc="-1" dirty="0">
                <a:solidFill>
                  <a:srgbClr val="001D30"/>
                </a:solidFill>
                <a:latin typeface="Courier" pitchFamily="2" charset="0"/>
              </a:rPr>
              <a:t>(quantity, </a:t>
            </a:r>
            <a:r>
              <a:rPr lang="en-US" sz="1600" spc="-1" dirty="0" err="1">
                <a:solidFill>
                  <a:srgbClr val="001D30"/>
                </a:solidFill>
                <a:latin typeface="Courier" pitchFamily="2" charset="0"/>
              </a:rPr>
              <a:t>n_points</a:t>
            </a:r>
            <a:r>
              <a:rPr lang="en-US" sz="1600" spc="-1" dirty="0">
                <a:solidFill>
                  <a:srgbClr val="001D30"/>
                </a:solidFill>
                <a:latin typeface="Courier" pitchFamily="2" charset="0"/>
              </a:rPr>
              <a:t>=3)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25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0" y="0"/>
            <a:ext cx="9143640" cy="209700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TextShape 2"/>
          <p:cNvSpPr txBox="1"/>
          <p:nvPr/>
        </p:nvSpPr>
        <p:spPr>
          <a:xfrm>
            <a:off x="628560" y="629280"/>
            <a:ext cx="7886520" cy="146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599"/>
              </a:spcAft>
            </a:pPr>
            <a:r>
              <a:rPr lang="en-US" sz="2400" b="1" strike="noStrike" spc="-1">
                <a:solidFill>
                  <a:srgbClr val="001D30"/>
                </a:solidFill>
                <a:latin typeface="Franklin Gothic Demi"/>
              </a:rPr>
              <a:t>Hands-on Session</a:t>
            </a:r>
          </a:p>
          <a:p>
            <a:pPr>
              <a:lnSpc>
                <a:spcPct val="90000"/>
              </a:lnSpc>
              <a:spcAft>
                <a:spcPts val="1199"/>
              </a:spcAft>
            </a:pPr>
            <a:r>
              <a:rPr lang="en-US" sz="1600" i="1" spc="-1">
                <a:solidFill>
                  <a:srgbClr val="001D30"/>
                </a:solidFill>
                <a:latin typeface="Franklin Gothic Medium" panose="020B0603020102020204" pitchFamily="34" charset="0"/>
              </a:rPr>
              <a:t>Now it’s your turn!</a:t>
            </a:r>
            <a:endParaRPr lang="en-US" sz="1600" i="1" strike="noStrike" spc="-1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28560" y="2399400"/>
            <a:ext cx="7886520" cy="23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US" sz="1600" b="0" strike="noStrike" spc="-1" dirty="0">
                <a:solidFill>
                  <a:srgbClr val="001D30"/>
                </a:solidFill>
              </a:rPr>
              <a:t>Session_3B_CubedSphereCommunicator.ipynb to work on</a:t>
            </a:r>
          </a:p>
          <a:p>
            <a:pPr marL="28584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600" spc="-1" dirty="0">
                <a:solidFill>
                  <a:srgbClr val="001D30"/>
                </a:solidFill>
              </a:rPr>
              <a:t>Run your own stencil on the cube!</a:t>
            </a:r>
            <a:endParaRPr lang="en-US" sz="1600" b="0" strike="noStrike" spc="-1" dirty="0">
              <a:solidFill>
                <a:srgbClr val="001D30"/>
              </a:solidFill>
            </a:endParaRPr>
          </a:p>
          <a:p>
            <a:pPr marL="28584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1D30"/>
                </a:solidFill>
              </a:rPr>
              <a:t>Can return to “Moving </a:t>
            </a:r>
            <a:r>
              <a:rPr lang="en-US" sz="1600" spc="-1" dirty="0">
                <a:solidFill>
                  <a:srgbClr val="001D30"/>
                </a:solidFill>
              </a:rPr>
              <a:t>Forward” sections in previous notebooks if you have time</a:t>
            </a:r>
            <a:endParaRPr lang="en-US" sz="1600" b="0" strike="noStrike" spc="-1" dirty="0">
              <a:solidFill>
                <a:srgbClr val="001D30"/>
              </a:solidFill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600" spc="-1" dirty="0">
              <a:solidFill>
                <a:srgbClr val="001D30"/>
              </a:solidFill>
            </a:endParaRPr>
          </a:p>
          <a:p>
            <a:pPr marL="360"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</a:pPr>
            <a:r>
              <a:rPr lang="en-US" sz="1600" spc="-1" dirty="0">
                <a:solidFill>
                  <a:srgbClr val="001D30"/>
                </a:solidFill>
              </a:rPr>
              <a:t>See you on Slack! </a:t>
            </a:r>
            <a:r>
              <a:rPr lang="en-US" sz="1600" b="1" spc="-1" dirty="0">
                <a:solidFill>
                  <a:srgbClr val="001D30"/>
                </a:solidFill>
              </a:rPr>
              <a:t>Next huddle at 4:15 pm EST.</a:t>
            </a:r>
            <a:endParaRPr lang="en-US" sz="1600" spc="-1" dirty="0">
              <a:solidFill>
                <a:srgbClr val="001D30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E1A37-E7F2-6C4B-AA3D-08E424E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04" y="326880"/>
            <a:ext cx="2224487" cy="15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8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What to expect in this session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Start with motivation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Material:</a:t>
            </a:r>
          </a:p>
          <a:p>
            <a:pPr marL="742950" lvl="1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Partitioning the cube</a:t>
            </a:r>
          </a:p>
          <a:p>
            <a:pPr marL="742950" lvl="1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Quantity</a:t>
            </a:r>
          </a:p>
          <a:p>
            <a:pPr marL="742950" lvl="1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Halo updates</a:t>
            </a:r>
            <a:endParaRPr lang="en-US" sz="2000" spc="-1" dirty="0">
              <a:solidFill>
                <a:srgbClr val="001D30"/>
              </a:solidFill>
              <a:latin typeface="Franklin Gothic Book"/>
            </a:endParaRPr>
          </a:p>
          <a:p>
            <a:pPr marL="285750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End goal: run a gt4py stencil in parallel on the cubed sphere</a:t>
            </a:r>
          </a:p>
        </p:txBody>
      </p:sp>
      <p:sp>
        <p:nvSpPr>
          <p:cNvPr id="173" name="CustomShape 3"/>
          <p:cNvSpPr/>
          <p:nvPr/>
        </p:nvSpPr>
        <p:spPr>
          <a:xfrm>
            <a:off x="628560" y="2399400"/>
            <a:ext cx="7886520" cy="23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0639F-ADB1-024B-8A1C-F31797EA6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09" y="1267560"/>
            <a:ext cx="3407465" cy="23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5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Motivation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FMS: To wrap or not to wrap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FMS already provides performant halo updates, could be wrapped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Would be an unknown challenge to get FMS to work with GPU data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Easier to 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modify code in a high-level dynamic language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628560" y="2399400"/>
            <a:ext cx="7886520" cy="23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0C61A-95BD-C943-9896-02507C90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32" y="1513291"/>
            <a:ext cx="1909200" cy="177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Motivation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7822442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FMS Performance Comparison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FMS more performant, but both scale well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E2D81D-AEB8-774A-ABF4-E08FAD767361}"/>
              </a:ext>
            </a:extLst>
          </p:cNvPr>
          <p:cNvGrpSpPr/>
          <p:nvPr/>
        </p:nvGrpSpPr>
        <p:grpSpPr>
          <a:xfrm>
            <a:off x="612540" y="2049722"/>
            <a:ext cx="7918559" cy="2506362"/>
            <a:chOff x="628560" y="2356878"/>
            <a:chExt cx="7918559" cy="2506362"/>
          </a:xfrm>
        </p:grpSpPr>
        <p:sp>
          <p:nvSpPr>
            <p:cNvPr id="173" name="CustomShape 3"/>
            <p:cNvSpPr/>
            <p:nvPr/>
          </p:nvSpPr>
          <p:spPr>
            <a:xfrm>
              <a:off x="628560" y="2399400"/>
              <a:ext cx="7886520" cy="2375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FAB8F3-EDC6-7E48-9E4F-66AD65942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82" y="2356878"/>
              <a:ext cx="7877137" cy="25063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6B9A04-FC39-464E-AEB2-5A394FA57C88}"/>
                </a:ext>
              </a:extLst>
            </p:cNvPr>
            <p:cNvSpPr/>
            <p:nvPr/>
          </p:nvSpPr>
          <p:spPr>
            <a:xfrm>
              <a:off x="2472934" y="4382814"/>
              <a:ext cx="671161" cy="146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B2EF1D-9288-4D40-969B-7F5DDD2EDDC2}"/>
                </a:ext>
              </a:extLst>
            </p:cNvPr>
            <p:cNvSpPr/>
            <p:nvPr/>
          </p:nvSpPr>
          <p:spPr>
            <a:xfrm>
              <a:off x="6341491" y="4382814"/>
              <a:ext cx="671161" cy="146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D17AE-57B5-DC40-8CDE-F5E50BB56EDF}"/>
                </a:ext>
              </a:extLst>
            </p:cNvPr>
            <p:cNvSpPr txBox="1"/>
            <p:nvPr/>
          </p:nvSpPr>
          <p:spPr>
            <a:xfrm>
              <a:off x="2406119" y="4357368"/>
              <a:ext cx="7927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# of nodes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7FC28-FF92-7443-8CB8-B04334E99EF1}"/>
                </a:ext>
              </a:extLst>
            </p:cNvPr>
            <p:cNvSpPr txBox="1"/>
            <p:nvPr/>
          </p:nvSpPr>
          <p:spPr>
            <a:xfrm>
              <a:off x="6341491" y="4348175"/>
              <a:ext cx="7927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# of 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2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510840"/>
            <a:ext cx="7886520" cy="756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001D30"/>
                </a:solidFill>
                <a:latin typeface="Franklin Gothic Demi"/>
              </a:rPr>
              <a:t>Motivation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60599" y="1055520"/>
            <a:ext cx="4420283" cy="326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601"/>
              </a:spcAft>
            </a:pPr>
            <a:r>
              <a:rPr lang="en-US" sz="2000" spc="-1" dirty="0">
                <a:solidFill>
                  <a:srgbClr val="146195"/>
                </a:solidFill>
                <a:latin typeface="Franklin Gothic Medium"/>
              </a:rPr>
              <a:t>What is fv3gfs-util?</a:t>
            </a: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Used by dynamical core and by fv3gfs-wrapper (workshop in Jan)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1D30"/>
                </a:solidFill>
                <a:latin typeface="Franklin Gothic Book"/>
              </a:rPr>
              <a:t>Must support both “model” code like dynamics and </a:t>
            </a: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high-level analysis code</a:t>
            </a:r>
          </a:p>
          <a:p>
            <a:pPr marL="285750" indent="-285750"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1D30"/>
                </a:solidFill>
                <a:latin typeface="Franklin Gothic Book"/>
              </a:rPr>
              <a:t>FMS is a framework, fv3gfs-util is a toolkit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628560" y="2399400"/>
            <a:ext cx="7886520" cy="23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0C61A-95BD-C943-9896-02507C90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32" y="1513291"/>
            <a:ext cx="1909200" cy="177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8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BB19FBC-B5C9-0246-B33C-9AB1F4E6E3BC}"/>
              </a:ext>
            </a:extLst>
          </p:cNvPr>
          <p:cNvSpPr/>
          <p:nvPr/>
        </p:nvSpPr>
        <p:spPr>
          <a:xfrm>
            <a:off x="1737890" y="2193390"/>
            <a:ext cx="5668219" cy="756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7A8E9-6FCD-8144-B16F-5685D9A69D36}"/>
              </a:ext>
            </a:extLst>
          </p:cNvPr>
          <p:cNvSpPr txBox="1"/>
          <p:nvPr/>
        </p:nvSpPr>
        <p:spPr>
          <a:xfrm>
            <a:off x="2136277" y="2404191"/>
            <a:ext cx="589066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1600" spc="-1" dirty="0" err="1">
                <a:solidFill>
                  <a:srgbClr val="001D30"/>
                </a:solidFill>
                <a:latin typeface="Courier" pitchFamily="2" charset="0"/>
              </a:rPr>
              <a:t>cube.halo_update</a:t>
            </a:r>
            <a:r>
              <a:rPr lang="en-US" sz="1600" spc="-1" dirty="0">
                <a:solidFill>
                  <a:srgbClr val="001D30"/>
                </a:solidFill>
                <a:latin typeface="Courier" pitchFamily="2" charset="0"/>
              </a:rPr>
              <a:t>(quantity, </a:t>
            </a:r>
            <a:r>
              <a:rPr lang="en-US" sz="1600" spc="-1" dirty="0" err="1">
                <a:solidFill>
                  <a:srgbClr val="001D30"/>
                </a:solidFill>
                <a:latin typeface="Courier" pitchFamily="2" charset="0"/>
              </a:rPr>
              <a:t>n_points</a:t>
            </a:r>
            <a:r>
              <a:rPr lang="en-US" sz="1600" spc="-1" dirty="0">
                <a:solidFill>
                  <a:srgbClr val="001D30"/>
                </a:solidFill>
                <a:latin typeface="Courier" pitchFamily="2" charset="0"/>
              </a:rPr>
              <a:t>=3)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413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0"/>
            <a:ext cx="9143640" cy="209700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TextShape 2"/>
          <p:cNvSpPr txBox="1"/>
          <p:nvPr/>
        </p:nvSpPr>
        <p:spPr>
          <a:xfrm>
            <a:off x="628560" y="629280"/>
            <a:ext cx="7886520" cy="146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199"/>
              </a:spcAft>
            </a:pPr>
            <a:r>
              <a:rPr lang="en-US" sz="2400" b="1" strike="noStrike" spc="-1" dirty="0">
                <a:solidFill>
                  <a:srgbClr val="001D30"/>
                </a:solidFill>
                <a:latin typeface="Franklin Gothic Demi"/>
              </a:rPr>
              <a:t>Learning goals for this session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28560" y="2399400"/>
            <a:ext cx="7886520" cy="23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71360" indent="-171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1D30"/>
                </a:solidFill>
                <a:latin typeface="Franklin Gothic Book"/>
              </a:rPr>
              <a:t>Understand how data is partitioned between processes on the FV3 cubed sphere</a:t>
            </a:r>
          </a:p>
          <a:p>
            <a:pPr marL="628560" lvl="1" indent="-171000"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600" spc="-1" dirty="0">
                <a:solidFill>
                  <a:srgbClr val="001D30"/>
                </a:solidFill>
                <a:latin typeface="Franklin Gothic Book"/>
              </a:rPr>
              <a:t>Know what a 3D </a:t>
            </a:r>
            <a:r>
              <a:rPr lang="en-US" sz="1600" spc="-1" dirty="0" err="1">
                <a:solidFill>
                  <a:srgbClr val="001D30"/>
                </a:solidFill>
                <a:latin typeface="Franklin Gothic Book"/>
              </a:rPr>
              <a:t>numpy</a:t>
            </a:r>
            <a:r>
              <a:rPr lang="en-US" sz="1600" spc="-1" dirty="0">
                <a:solidFill>
                  <a:srgbClr val="001D30"/>
                </a:solidFill>
                <a:latin typeface="Franklin Gothic Book"/>
              </a:rPr>
              <a:t> array represents as part of a cubed sphere</a:t>
            </a:r>
            <a:endParaRPr lang="en-US" sz="16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 marL="171360" indent="-171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600" spc="-1" dirty="0">
                <a:solidFill>
                  <a:srgbClr val="001D30"/>
                </a:solidFill>
                <a:latin typeface="Franklin Gothic Book"/>
              </a:rPr>
              <a:t>Track halo and non-halo data using Quantity</a:t>
            </a:r>
          </a:p>
          <a:p>
            <a:pPr marL="171360" indent="-171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r>
              <a:rPr lang="en-US" sz="1600" spc="-1" dirty="0">
                <a:solidFill>
                  <a:srgbClr val="001D30"/>
                </a:solidFill>
                <a:latin typeface="Franklin Gothic Book"/>
              </a:rPr>
              <a:t>Perform a halo update on the cubed sphere using MPI</a:t>
            </a:r>
          </a:p>
          <a:p>
            <a:pPr marL="171360" indent="-171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1D30"/>
              </a:buClr>
              <a:buSzPct val="80000"/>
              <a:buFont typeface="Arial"/>
              <a:buChar char="•"/>
            </a:pPr>
            <a:endParaRPr lang="en-US" sz="16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6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6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600" b="0" strike="noStrike" spc="-1" dirty="0">
              <a:solidFill>
                <a:srgbClr val="001D30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600" b="0" strike="noStrike" spc="-1" dirty="0">
              <a:solidFill>
                <a:srgbClr val="001D30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D30"/>
      </a:accent1>
      <a:accent2>
        <a:srgbClr val="146195"/>
      </a:accent2>
      <a:accent3>
        <a:srgbClr val="12FF55"/>
      </a:accent3>
      <a:accent4>
        <a:srgbClr val="3AD0E2"/>
      </a:accent4>
      <a:accent5>
        <a:srgbClr val="EDB620"/>
      </a:accent5>
      <a:accent6>
        <a:srgbClr val="879098"/>
      </a:accent6>
      <a:hlink>
        <a:srgbClr val="901F81"/>
      </a:hlink>
      <a:folHlink>
        <a:srgbClr val="F5854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D30"/>
      </a:accent1>
      <a:accent2>
        <a:srgbClr val="146195"/>
      </a:accent2>
      <a:accent3>
        <a:srgbClr val="12FF55"/>
      </a:accent3>
      <a:accent4>
        <a:srgbClr val="3AD0E2"/>
      </a:accent4>
      <a:accent5>
        <a:srgbClr val="EDB620"/>
      </a:accent5>
      <a:accent6>
        <a:srgbClr val="879098"/>
      </a:accent6>
      <a:hlink>
        <a:srgbClr val="901F81"/>
      </a:hlink>
      <a:folHlink>
        <a:srgbClr val="F5854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D30"/>
      </a:accent1>
      <a:accent2>
        <a:srgbClr val="146195"/>
      </a:accent2>
      <a:accent3>
        <a:srgbClr val="12FF55"/>
      </a:accent3>
      <a:accent4>
        <a:srgbClr val="3AD0E2"/>
      </a:accent4>
      <a:accent5>
        <a:srgbClr val="EDB620"/>
      </a:accent5>
      <a:accent6>
        <a:srgbClr val="879098"/>
      </a:accent6>
      <a:hlink>
        <a:srgbClr val="901F81"/>
      </a:hlink>
      <a:folHlink>
        <a:srgbClr val="F5854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D30"/>
      </a:accent1>
      <a:accent2>
        <a:srgbClr val="146195"/>
      </a:accent2>
      <a:accent3>
        <a:srgbClr val="12FF55"/>
      </a:accent3>
      <a:accent4>
        <a:srgbClr val="3AD0E2"/>
      </a:accent4>
      <a:accent5>
        <a:srgbClr val="EDB620"/>
      </a:accent5>
      <a:accent6>
        <a:srgbClr val="879098"/>
      </a:accent6>
      <a:hlink>
        <a:srgbClr val="901F81"/>
      </a:hlink>
      <a:folHlink>
        <a:srgbClr val="F5854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27267</TotalTime>
  <Words>1304</Words>
  <Application>Microsoft Macintosh PowerPoint</Application>
  <PresentationFormat>On-screen Show (16:9)</PresentationFormat>
  <Paragraphs>262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Andale Mono</vt:lpstr>
      <vt:lpstr>Arial</vt:lpstr>
      <vt:lpstr>Calibri</vt:lpstr>
      <vt:lpstr>Courier</vt:lpstr>
      <vt:lpstr>Franklin Gothic Book</vt:lpstr>
      <vt:lpstr>Franklin Gothic Demi</vt:lpstr>
      <vt:lpstr>Franklin Gothic Heavy</vt:lpstr>
      <vt:lpstr>Franklin Gothic Medium</vt:lpstr>
      <vt:lpstr>Times New Roman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Lara Schmidt</dc:creator>
  <dc:description/>
  <cp:lastModifiedBy>Jeremy McGibbon</cp:lastModifiedBy>
  <cp:revision>308</cp:revision>
  <dcterms:created xsi:type="dcterms:W3CDTF">2020-04-28T19:44:55Z</dcterms:created>
  <dcterms:modified xsi:type="dcterms:W3CDTF">2020-11-19T18:12:02Z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